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24"/>
  </p:handoutMasterIdLst>
  <p:sldIdLst>
    <p:sldId id="256" r:id="rId2"/>
    <p:sldId id="257" r:id="rId3"/>
    <p:sldId id="258" r:id="rId4"/>
    <p:sldId id="262" r:id="rId5"/>
    <p:sldId id="263" r:id="rId6"/>
    <p:sldId id="259" r:id="rId7"/>
    <p:sldId id="266" r:id="rId8"/>
    <p:sldId id="267" r:id="rId9"/>
    <p:sldId id="279" r:id="rId10"/>
    <p:sldId id="268" r:id="rId11"/>
    <p:sldId id="260" r:id="rId12"/>
    <p:sldId id="270" r:id="rId13"/>
    <p:sldId id="280" r:id="rId14"/>
    <p:sldId id="281" r:id="rId15"/>
    <p:sldId id="286" r:id="rId16"/>
    <p:sldId id="285" r:id="rId17"/>
    <p:sldId id="287" r:id="rId18"/>
    <p:sldId id="288" r:id="rId19"/>
    <p:sldId id="289" r:id="rId20"/>
    <p:sldId id="282" r:id="rId21"/>
    <p:sldId id="283" r:id="rId22"/>
    <p:sldId id="278" r:id="rId2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7">
          <p15:clr>
            <a:srgbClr val="A4A3A4"/>
          </p15:clr>
        </p15:guide>
        <p15:guide id="2" pos="28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85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08" y="126"/>
      </p:cViewPr>
      <p:guideLst>
        <p:guide orient="horz" pos="1567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-762" y="-96"/>
      </p:cViewPr>
      <p:guideLst>
        <p:guide orient="horz" pos="2785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075F-C668-432C-80FD-F74861C44105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EB2ED-01C8-445B-B1E2-869C24D102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4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368864" y="-1149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660033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B4A15-B833-4C1D-AC56-700D5D7FBD62}" type="datetimeFigureOut">
              <a:rPr lang="zh-CN" altLang="en-US" smtClean="0"/>
              <a:t>2019/11/19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FA070-2BA7-41E6-B5BA-365B9CF881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6.com/iphoneh/gamecente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1921669" y="2958704"/>
            <a:ext cx="5470264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易起游</a:t>
            </a:r>
            <a:r>
              <a:rPr lang="en-US" altLang="zh-CN" sz="4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APP</a:t>
            </a:r>
            <a:r>
              <a:rPr lang="zh-CN" altLang="en-US" sz="4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项目展示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599513" y="3864769"/>
            <a:ext cx="1790700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85475" y="3864769"/>
            <a:ext cx="1765697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812165"/>
            <a:ext cx="1905000" cy="1905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2682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673650" y="2427469"/>
            <a:ext cx="1479797" cy="13342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</a:ln>
          <a:effectLst>
            <a:glow>
              <a:srgbClr val="00B0F0"/>
            </a:glo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TextBox 2"/>
          <p:cNvSpPr txBox="1"/>
          <p:nvPr/>
        </p:nvSpPr>
        <p:spPr>
          <a:xfrm>
            <a:off x="959205" y="2663681"/>
            <a:ext cx="90868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 smtClean="0"/>
              <a:t>易</a:t>
            </a:r>
            <a:endParaRPr lang="en-US" altLang="zh-CN" sz="2800" b="1" dirty="0" smtClean="0"/>
          </a:p>
          <a:p>
            <a:pPr algn="ctr"/>
            <a:r>
              <a:rPr lang="zh-CN" altLang="en-US" sz="2800" b="1" dirty="0" smtClean="0"/>
              <a:t>起游</a:t>
            </a:r>
            <a:endParaRPr lang="zh-CN" altLang="en-US" sz="2800" b="1" dirty="0"/>
          </a:p>
        </p:txBody>
      </p:sp>
      <p:sp>
        <p:nvSpPr>
          <p:cNvPr id="86" name="圆角矩形 85"/>
          <p:cNvSpPr/>
          <p:nvPr/>
        </p:nvSpPr>
        <p:spPr>
          <a:xfrm>
            <a:off x="3058542" y="1470581"/>
            <a:ext cx="4479052" cy="451685"/>
          </a:xfrm>
          <a:prstGeom prst="roundRect">
            <a:avLst>
              <a:gd name="adj" fmla="val 20638"/>
            </a:avLst>
          </a:prstGeom>
          <a:noFill/>
          <a:ln>
            <a:solidFill>
              <a:schemeClr val="bg1"/>
            </a:solidFill>
          </a:ln>
          <a:effectLst>
            <a:glow>
              <a:srgbClr val="00B0F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Freeform 5"/>
          <p:cNvSpPr/>
          <p:nvPr/>
        </p:nvSpPr>
        <p:spPr bwMode="auto">
          <a:xfrm>
            <a:off x="2353017" y="1551437"/>
            <a:ext cx="547516" cy="3108279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ffectLst>
            <a:glow>
              <a:srgbClr val="00B0F0"/>
            </a:glo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3058542" y="2152604"/>
            <a:ext cx="4479052" cy="451685"/>
          </a:xfrm>
          <a:prstGeom prst="roundRect">
            <a:avLst>
              <a:gd name="adj" fmla="val 25274"/>
            </a:avLst>
          </a:prstGeom>
          <a:noFill/>
          <a:ln>
            <a:solidFill>
              <a:schemeClr val="bg1"/>
            </a:solidFill>
          </a:ln>
          <a:effectLst>
            <a:glow>
              <a:srgbClr val="00B0F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3058542" y="2858370"/>
            <a:ext cx="4479052" cy="451685"/>
          </a:xfrm>
          <a:prstGeom prst="roundRect">
            <a:avLst>
              <a:gd name="adj" fmla="val 25274"/>
            </a:avLst>
          </a:prstGeom>
          <a:noFill/>
          <a:ln>
            <a:solidFill>
              <a:schemeClr val="bg1"/>
            </a:solidFill>
          </a:ln>
          <a:effectLst>
            <a:glow>
              <a:srgbClr val="00B0F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3058542" y="3571470"/>
            <a:ext cx="4479052" cy="451685"/>
          </a:xfrm>
          <a:prstGeom prst="roundRect">
            <a:avLst>
              <a:gd name="adj" fmla="val 26820"/>
            </a:avLst>
          </a:prstGeom>
          <a:noFill/>
          <a:ln>
            <a:solidFill>
              <a:schemeClr val="bg1"/>
            </a:solidFill>
          </a:ln>
          <a:effectLst>
            <a:glow>
              <a:srgbClr val="00B0F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TextBox 8"/>
          <p:cNvSpPr txBox="1"/>
          <p:nvPr/>
        </p:nvSpPr>
        <p:spPr>
          <a:xfrm>
            <a:off x="3377053" y="1590725"/>
            <a:ext cx="3758504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</a:rPr>
              <a:t>、兼具游戏资讯、好友聊天、游戏购买、论坛评论功能。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92" name="TextBox 9"/>
          <p:cNvSpPr txBox="1"/>
          <p:nvPr/>
        </p:nvSpPr>
        <p:spPr>
          <a:xfrm>
            <a:off x="3377053" y="2267170"/>
            <a:ext cx="3758504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</a:rPr>
              <a:t>、不再针对单一游戏设置游戏平台。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93" name="TextBox 10"/>
          <p:cNvSpPr txBox="1"/>
          <p:nvPr/>
        </p:nvSpPr>
        <p:spPr>
          <a:xfrm>
            <a:off x="3377053" y="2972936"/>
            <a:ext cx="3758504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</a:rPr>
              <a:t>、站点、服务器均位于国内。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94" name="TextBox 11"/>
          <p:cNvSpPr txBox="1"/>
          <p:nvPr/>
        </p:nvSpPr>
        <p:spPr>
          <a:xfrm>
            <a:off x="3377053" y="3686036"/>
            <a:ext cx="3758504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</a:rPr>
              <a:t>、游戏资讯、论坛均限于国内区域。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3070031" y="4280040"/>
            <a:ext cx="4479052" cy="451685"/>
          </a:xfrm>
          <a:prstGeom prst="roundRect">
            <a:avLst>
              <a:gd name="adj" fmla="val 26820"/>
            </a:avLst>
          </a:prstGeom>
          <a:noFill/>
          <a:ln>
            <a:solidFill>
              <a:schemeClr val="bg1"/>
            </a:solidFill>
          </a:ln>
          <a:effectLst>
            <a:glow>
              <a:srgbClr val="00B0F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TextBox 13"/>
          <p:cNvSpPr txBox="1"/>
          <p:nvPr/>
        </p:nvSpPr>
        <p:spPr>
          <a:xfrm>
            <a:off x="3388543" y="4394606"/>
            <a:ext cx="3758504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</a:rPr>
              <a:t>5</a:t>
            </a:r>
            <a:r>
              <a:rPr lang="zh-CN" altLang="en-US" sz="1200" dirty="0" smtClean="0">
                <a:solidFill>
                  <a:schemeClr val="bg1"/>
                </a:solidFill>
              </a:rPr>
              <a:t>、激发国内游戏市场创新，发布国内游戏。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 animBg="1"/>
      <p:bldP spid="85" grpId="0"/>
      <p:bldP spid="86" grpId="0" animBg="1"/>
      <p:bldP spid="87" grpId="0" animBg="1"/>
      <p:bldP spid="88" grpId="0" animBg="1"/>
      <p:bldP spid="89" grpId="0" animBg="1"/>
      <p:bldP spid="90" grpId="0" animBg="1"/>
      <p:bldP spid="91" grpId="0"/>
      <p:bldP spid="92" grpId="0"/>
      <p:bldP spid="93" grpId="0"/>
      <p:bldP spid="94" grpId="0"/>
      <p:bldP spid="95" grpId="0" animBg="1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643" y="1456322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2974" y="1820653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3414712" y="1960960"/>
            <a:ext cx="4663679" cy="10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项目开发成果</a:t>
            </a:r>
            <a:r>
              <a:rPr lang="zh-CN" altLang="en-US" sz="16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（</a:t>
            </a:r>
            <a:r>
              <a:rPr lang="zh-CN" altLang="en-US" sz="1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产品及运营计划）</a:t>
            </a:r>
            <a:endParaRPr lang="zh-CN" altLang="en-US" sz="405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dist" eaLnBrk="1" hangingPunct="1"/>
            <a:endParaRPr lang="zh-CN" altLang="en-US" sz="405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6" name="文本框 33"/>
          <p:cNvSpPr txBox="1">
            <a:spLocks noChangeArrowheads="1"/>
          </p:cNvSpPr>
          <p:nvPr/>
        </p:nvSpPr>
        <p:spPr bwMode="auto">
          <a:xfrm>
            <a:off x="1640682" y="2016919"/>
            <a:ext cx="13227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5441" y="2631281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35"/>
          <p:cNvSpPr txBox="1">
            <a:spLocks noChangeArrowheads="1"/>
          </p:cNvSpPr>
          <p:nvPr/>
        </p:nvSpPr>
        <p:spPr bwMode="auto">
          <a:xfrm>
            <a:off x="3942080" y="2671445"/>
            <a:ext cx="4431030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Product and Operations Plan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2618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产品展示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7"/>
          <p:cNvSpPr>
            <a:spLocks noChangeArrowheads="1"/>
          </p:cNvSpPr>
          <p:nvPr/>
        </p:nvSpPr>
        <p:spPr bwMode="auto">
          <a:xfrm>
            <a:off x="5985533" y="837893"/>
            <a:ext cx="2305050" cy="3444396"/>
          </a:xfrm>
          <a:prstGeom prst="rect">
            <a:avLst/>
          </a:prstGeom>
          <a:noFill/>
          <a:ln w="25400">
            <a:solidFill>
              <a:schemeClr val="bg1"/>
            </a:solidFill>
            <a:beve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矩形 86"/>
          <p:cNvSpPr>
            <a:spLocks noChangeArrowheads="1"/>
          </p:cNvSpPr>
          <p:nvPr/>
        </p:nvSpPr>
        <p:spPr bwMode="auto">
          <a:xfrm>
            <a:off x="5985533" y="1212051"/>
            <a:ext cx="2305051" cy="297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1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、登录、注册、忘记密码、找回密码</a:t>
            </a:r>
            <a:r>
              <a:rPr lang="en-US" altLang="zh-CN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(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匹配手机</a:t>
            </a:r>
            <a:r>
              <a:rPr lang="en-US" altLang="zh-CN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)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、重置密码。</a:t>
            </a:r>
            <a:endParaRPr lang="en-US" altLang="zh-CN" sz="12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、左滑出侧边栏、我的信息、</a:t>
            </a:r>
            <a:endParaRPr lang="en-US" altLang="zh-CN" sz="12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我的库存、我的订单、我的评论、我的收藏、设置。</a:t>
            </a:r>
            <a:endParaRPr lang="en-US" altLang="zh-CN" sz="12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、资讯界面、资讯详情，资讯搜索。</a:t>
            </a:r>
            <a:endParaRPr lang="en-US" altLang="zh-CN" sz="1200" dirty="0" smtClean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</a:t>
            </a:r>
            <a:r>
              <a:rPr lang="zh-CN" altLang="en-US" sz="1200" b="1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好友界面、聊天界面</a:t>
            </a:r>
            <a:r>
              <a:rPr lang="zh-CN" altLang="en-US" sz="1200" dirty="0" smtClean="0">
                <a:solidFill>
                  <a:schemeClr val="bg1"/>
                </a:solidFill>
                <a:sym typeface="Calibri" panose="020F0502020204030204" pitchFamily="34" charset="0"/>
              </a:rPr>
              <a:t>。</a:t>
            </a:r>
            <a:endParaRPr lang="en-US" altLang="zh-CN" sz="1200" dirty="0" smtClean="0">
              <a:solidFill>
                <a:schemeClr val="bg1"/>
              </a:solidFill>
              <a:sym typeface="Calibri" panose="020F050202020403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sym typeface="Calibri" panose="020F0502020204030204" pitchFamily="34" charset="0"/>
              </a:rPr>
              <a:t>5</a:t>
            </a:r>
            <a:r>
              <a:rPr lang="zh-CN" altLang="en-US" sz="1200" dirty="0" smtClean="0">
                <a:solidFill>
                  <a:schemeClr val="bg1"/>
                </a:solidFill>
                <a:sym typeface="Calibri" panose="020F0502020204030204" pitchFamily="34" charset="0"/>
              </a:rPr>
              <a:t>、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商城界面、商品详情，游戏购买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、游戏分类、游戏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收藏、游戏库存。</a:t>
            </a:r>
            <a:endParaRPr lang="en-US" altLang="zh-CN" sz="1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6</a:t>
            </a:r>
            <a:r>
              <a:rPr lang="zh-CN" alt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论坛界面、用户评论。</a:t>
            </a:r>
            <a:endParaRPr lang="en-US" altLang="zh-CN" sz="1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92" name="矩形 90"/>
          <p:cNvSpPr>
            <a:spLocks noChangeArrowheads="1"/>
          </p:cNvSpPr>
          <p:nvPr/>
        </p:nvSpPr>
        <p:spPr bwMode="auto">
          <a:xfrm>
            <a:off x="6011862" y="841250"/>
            <a:ext cx="1443037" cy="33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主要界面：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4" name="矩形 8"/>
          <p:cNvSpPr>
            <a:spLocks noChangeArrowheads="1"/>
          </p:cNvSpPr>
          <p:nvPr/>
        </p:nvSpPr>
        <p:spPr bwMode="auto">
          <a:xfrm>
            <a:off x="7454900" y="4733075"/>
            <a:ext cx="1008063" cy="320675"/>
          </a:xfrm>
          <a:custGeom>
            <a:avLst/>
            <a:gdLst>
              <a:gd name="T0" fmla="*/ 80366 w 834623"/>
              <a:gd name="T1" fmla="*/ 0 h 321465"/>
              <a:gd name="T2" fmla="*/ 834623 w 834623"/>
              <a:gd name="T3" fmla="*/ 0 h 321465"/>
              <a:gd name="T4" fmla="*/ 834623 w 834623"/>
              <a:gd name="T5" fmla="*/ 321465 h 321465"/>
              <a:gd name="T6" fmla="*/ 0 w 834623"/>
              <a:gd name="T7" fmla="*/ 321465 h 321465"/>
              <a:gd name="T8" fmla="*/ 80366 w 834623"/>
              <a:gd name="T9" fmla="*/ 0 h 321465"/>
              <a:gd name="T10" fmla="*/ 0 w 834623"/>
              <a:gd name="T11" fmla="*/ 0 h 321465"/>
              <a:gd name="T12" fmla="*/ 834623 w 834623"/>
              <a:gd name="T13" fmla="*/ 321465 h 32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834623" h="321465">
                <a:moveTo>
                  <a:pt x="80366" y="0"/>
                </a:moveTo>
                <a:lnTo>
                  <a:pt x="834623" y="0"/>
                </a:lnTo>
                <a:lnTo>
                  <a:pt x="834623" y="321465"/>
                </a:lnTo>
                <a:lnTo>
                  <a:pt x="0" y="321465"/>
                </a:lnTo>
                <a:lnTo>
                  <a:pt x="80366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95" name="矩形 8"/>
          <p:cNvSpPr>
            <a:spLocks noChangeArrowheads="1"/>
          </p:cNvSpPr>
          <p:nvPr/>
        </p:nvSpPr>
        <p:spPr bwMode="auto">
          <a:xfrm>
            <a:off x="5269404" y="2538275"/>
            <a:ext cx="327025" cy="320675"/>
          </a:xfrm>
          <a:custGeom>
            <a:avLst/>
            <a:gdLst>
              <a:gd name="T0" fmla="*/ 80366 w 834623"/>
              <a:gd name="T1" fmla="*/ 0 h 321465"/>
              <a:gd name="T2" fmla="*/ 834623 w 834623"/>
              <a:gd name="T3" fmla="*/ 0 h 321465"/>
              <a:gd name="T4" fmla="*/ 834623 w 834623"/>
              <a:gd name="T5" fmla="*/ 321465 h 321465"/>
              <a:gd name="T6" fmla="*/ 0 w 834623"/>
              <a:gd name="T7" fmla="*/ 321465 h 321465"/>
              <a:gd name="T8" fmla="*/ 80366 w 834623"/>
              <a:gd name="T9" fmla="*/ 0 h 321465"/>
              <a:gd name="T10" fmla="*/ 0 w 834623"/>
              <a:gd name="T11" fmla="*/ 0 h 321465"/>
              <a:gd name="T12" fmla="*/ 834623 w 834623"/>
              <a:gd name="T13" fmla="*/ 321465 h 32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834623" h="321465">
                <a:moveTo>
                  <a:pt x="80366" y="0"/>
                </a:moveTo>
                <a:lnTo>
                  <a:pt x="834623" y="0"/>
                </a:lnTo>
                <a:lnTo>
                  <a:pt x="834623" y="321465"/>
                </a:lnTo>
                <a:lnTo>
                  <a:pt x="0" y="321465"/>
                </a:lnTo>
                <a:lnTo>
                  <a:pt x="80366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6" name="直接箭头连接符 11"/>
          <p:cNvCxnSpPr>
            <a:cxnSpLocks noChangeShapeType="1"/>
          </p:cNvCxnSpPr>
          <p:nvPr/>
        </p:nvCxnSpPr>
        <p:spPr bwMode="auto">
          <a:xfrm>
            <a:off x="5342430" y="2710517"/>
            <a:ext cx="180975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bevel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7" name="组合 2"/>
          <p:cNvGrpSpPr/>
          <p:nvPr/>
        </p:nvGrpSpPr>
        <p:grpSpPr bwMode="auto">
          <a:xfrm>
            <a:off x="7773607" y="4854520"/>
            <a:ext cx="463550" cy="77787"/>
            <a:chOff x="0" y="0"/>
            <a:chExt cx="463441" cy="76944"/>
          </a:xfrm>
        </p:grpSpPr>
        <p:sp>
          <p:nvSpPr>
            <p:cNvPr id="98" name="椭圆 76"/>
            <p:cNvSpPr>
              <a:spLocks noChangeArrowheads="1"/>
            </p:cNvSpPr>
            <p:nvPr/>
          </p:nvSpPr>
          <p:spPr bwMode="auto">
            <a:xfrm flipV="1">
              <a:off x="0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9" name="椭圆 80"/>
            <p:cNvSpPr>
              <a:spLocks noChangeArrowheads="1"/>
            </p:cNvSpPr>
            <p:nvPr/>
          </p:nvSpPr>
          <p:spPr bwMode="auto">
            <a:xfrm flipV="1">
              <a:off x="96624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0" name="椭圆 81"/>
            <p:cNvSpPr>
              <a:spLocks noChangeArrowheads="1"/>
            </p:cNvSpPr>
            <p:nvPr/>
          </p:nvSpPr>
          <p:spPr bwMode="auto">
            <a:xfrm flipV="1">
              <a:off x="193248" y="0"/>
              <a:ext cx="76944" cy="76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1" name="椭圆 87"/>
            <p:cNvSpPr>
              <a:spLocks noChangeArrowheads="1"/>
            </p:cNvSpPr>
            <p:nvPr/>
          </p:nvSpPr>
          <p:spPr bwMode="auto">
            <a:xfrm flipV="1">
              <a:off x="289872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" name="椭圆 88"/>
            <p:cNvSpPr>
              <a:spLocks noChangeArrowheads="1"/>
            </p:cNvSpPr>
            <p:nvPr/>
          </p:nvSpPr>
          <p:spPr bwMode="auto">
            <a:xfrm flipV="1">
              <a:off x="386497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04" name="Picture 3" descr="C:\Users\dell\Desktop\方向课项目\Imgs\登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73" y="785593"/>
            <a:ext cx="2340750" cy="41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ell\Desktop\方向课项目\Imgs\侧边栏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105" y="785107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0" grpId="0" animBg="1"/>
      <p:bldP spid="91" grpId="0"/>
      <p:bldP spid="92" grpId="0"/>
      <p:bldP spid="94" grpId="0" animBg="1"/>
      <p:bldP spid="95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9175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资讯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8"/>
          <p:cNvSpPr>
            <a:spLocks noChangeArrowheads="1"/>
          </p:cNvSpPr>
          <p:nvPr/>
        </p:nvSpPr>
        <p:spPr bwMode="auto">
          <a:xfrm>
            <a:off x="7786062" y="4616558"/>
            <a:ext cx="1008063" cy="320675"/>
          </a:xfrm>
          <a:custGeom>
            <a:avLst/>
            <a:gdLst>
              <a:gd name="T0" fmla="*/ 80366 w 834623"/>
              <a:gd name="T1" fmla="*/ 0 h 321465"/>
              <a:gd name="T2" fmla="*/ 834623 w 834623"/>
              <a:gd name="T3" fmla="*/ 0 h 321465"/>
              <a:gd name="T4" fmla="*/ 834623 w 834623"/>
              <a:gd name="T5" fmla="*/ 321465 h 321465"/>
              <a:gd name="T6" fmla="*/ 0 w 834623"/>
              <a:gd name="T7" fmla="*/ 321465 h 321465"/>
              <a:gd name="T8" fmla="*/ 80366 w 834623"/>
              <a:gd name="T9" fmla="*/ 0 h 321465"/>
              <a:gd name="T10" fmla="*/ 0 w 834623"/>
              <a:gd name="T11" fmla="*/ 0 h 321465"/>
              <a:gd name="T12" fmla="*/ 834623 w 834623"/>
              <a:gd name="T13" fmla="*/ 321465 h 32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834623" h="321465">
                <a:moveTo>
                  <a:pt x="80366" y="0"/>
                </a:moveTo>
                <a:lnTo>
                  <a:pt x="834623" y="0"/>
                </a:lnTo>
                <a:lnTo>
                  <a:pt x="834623" y="321465"/>
                </a:lnTo>
                <a:lnTo>
                  <a:pt x="0" y="321465"/>
                </a:lnTo>
                <a:lnTo>
                  <a:pt x="80366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7" name="组合 2"/>
          <p:cNvGrpSpPr/>
          <p:nvPr/>
        </p:nvGrpSpPr>
        <p:grpSpPr bwMode="auto">
          <a:xfrm>
            <a:off x="8120920" y="4754562"/>
            <a:ext cx="463550" cy="77787"/>
            <a:chOff x="0" y="0"/>
            <a:chExt cx="463441" cy="76944"/>
          </a:xfrm>
        </p:grpSpPr>
        <p:sp>
          <p:nvSpPr>
            <p:cNvPr id="98" name="椭圆 76"/>
            <p:cNvSpPr>
              <a:spLocks noChangeArrowheads="1"/>
            </p:cNvSpPr>
            <p:nvPr/>
          </p:nvSpPr>
          <p:spPr bwMode="auto">
            <a:xfrm flipV="1">
              <a:off x="0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9" name="椭圆 80"/>
            <p:cNvSpPr>
              <a:spLocks noChangeArrowheads="1"/>
            </p:cNvSpPr>
            <p:nvPr/>
          </p:nvSpPr>
          <p:spPr bwMode="auto">
            <a:xfrm flipV="1">
              <a:off x="96624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0" name="椭圆 81"/>
            <p:cNvSpPr>
              <a:spLocks noChangeArrowheads="1"/>
            </p:cNvSpPr>
            <p:nvPr/>
          </p:nvSpPr>
          <p:spPr bwMode="auto">
            <a:xfrm flipV="1">
              <a:off x="193248" y="0"/>
              <a:ext cx="76944" cy="76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1" name="椭圆 87"/>
            <p:cNvSpPr>
              <a:spLocks noChangeArrowheads="1"/>
            </p:cNvSpPr>
            <p:nvPr/>
          </p:nvSpPr>
          <p:spPr bwMode="auto">
            <a:xfrm flipV="1">
              <a:off x="289872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" name="椭圆 88"/>
            <p:cNvSpPr>
              <a:spLocks noChangeArrowheads="1"/>
            </p:cNvSpPr>
            <p:nvPr/>
          </p:nvSpPr>
          <p:spPr bwMode="auto">
            <a:xfrm flipV="1">
              <a:off x="386497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076" name="Picture 4" descr="C:\Users\dell\Desktop\方向课项目\Imgs\资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" y="790518"/>
            <a:ext cx="2260654" cy="414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:\Users\dell\Desktop\方向课项目\Imgs\资讯搜索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66" y="790518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:\Users\dell\Desktop\方向课项目\Imgs\咨讯详情1 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143" y="790518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9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9175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好友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8"/>
          <p:cNvSpPr>
            <a:spLocks noChangeArrowheads="1"/>
          </p:cNvSpPr>
          <p:nvPr/>
        </p:nvSpPr>
        <p:spPr bwMode="auto">
          <a:xfrm>
            <a:off x="7786062" y="4616558"/>
            <a:ext cx="1008063" cy="320675"/>
          </a:xfrm>
          <a:custGeom>
            <a:avLst/>
            <a:gdLst>
              <a:gd name="T0" fmla="*/ 80366 w 834623"/>
              <a:gd name="T1" fmla="*/ 0 h 321465"/>
              <a:gd name="T2" fmla="*/ 834623 w 834623"/>
              <a:gd name="T3" fmla="*/ 0 h 321465"/>
              <a:gd name="T4" fmla="*/ 834623 w 834623"/>
              <a:gd name="T5" fmla="*/ 321465 h 321465"/>
              <a:gd name="T6" fmla="*/ 0 w 834623"/>
              <a:gd name="T7" fmla="*/ 321465 h 321465"/>
              <a:gd name="T8" fmla="*/ 80366 w 834623"/>
              <a:gd name="T9" fmla="*/ 0 h 321465"/>
              <a:gd name="T10" fmla="*/ 0 w 834623"/>
              <a:gd name="T11" fmla="*/ 0 h 321465"/>
              <a:gd name="T12" fmla="*/ 834623 w 834623"/>
              <a:gd name="T13" fmla="*/ 321465 h 32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834623" h="321465">
                <a:moveTo>
                  <a:pt x="80366" y="0"/>
                </a:moveTo>
                <a:lnTo>
                  <a:pt x="834623" y="0"/>
                </a:lnTo>
                <a:lnTo>
                  <a:pt x="834623" y="321465"/>
                </a:lnTo>
                <a:lnTo>
                  <a:pt x="0" y="321465"/>
                </a:lnTo>
                <a:lnTo>
                  <a:pt x="80366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7" name="组合 2"/>
          <p:cNvGrpSpPr/>
          <p:nvPr/>
        </p:nvGrpSpPr>
        <p:grpSpPr bwMode="auto">
          <a:xfrm>
            <a:off x="8120920" y="4754562"/>
            <a:ext cx="463550" cy="77787"/>
            <a:chOff x="0" y="0"/>
            <a:chExt cx="463441" cy="76944"/>
          </a:xfrm>
        </p:grpSpPr>
        <p:sp>
          <p:nvSpPr>
            <p:cNvPr id="98" name="椭圆 76"/>
            <p:cNvSpPr>
              <a:spLocks noChangeArrowheads="1"/>
            </p:cNvSpPr>
            <p:nvPr/>
          </p:nvSpPr>
          <p:spPr bwMode="auto">
            <a:xfrm flipV="1">
              <a:off x="0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9" name="椭圆 80"/>
            <p:cNvSpPr>
              <a:spLocks noChangeArrowheads="1"/>
            </p:cNvSpPr>
            <p:nvPr/>
          </p:nvSpPr>
          <p:spPr bwMode="auto">
            <a:xfrm flipV="1">
              <a:off x="96624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0" name="椭圆 81"/>
            <p:cNvSpPr>
              <a:spLocks noChangeArrowheads="1"/>
            </p:cNvSpPr>
            <p:nvPr/>
          </p:nvSpPr>
          <p:spPr bwMode="auto">
            <a:xfrm flipV="1">
              <a:off x="193248" y="0"/>
              <a:ext cx="76944" cy="76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1" name="椭圆 87"/>
            <p:cNvSpPr>
              <a:spLocks noChangeArrowheads="1"/>
            </p:cNvSpPr>
            <p:nvPr/>
          </p:nvSpPr>
          <p:spPr bwMode="auto">
            <a:xfrm flipV="1">
              <a:off x="289872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" name="椭圆 88"/>
            <p:cNvSpPr>
              <a:spLocks noChangeArrowheads="1"/>
            </p:cNvSpPr>
            <p:nvPr/>
          </p:nvSpPr>
          <p:spPr bwMode="auto">
            <a:xfrm flipV="1">
              <a:off x="386497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95" name="Picture 7" descr="C:\Users\dell\Desktop\方向课项目\Imgs\聊天_已发送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59" y="787943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ell\Desktop\方向课项目\Imgs\好友列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3" y="790518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dell\Desktop\方向课项目\Imgs\聊天_未发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32" y="790518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10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9175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</a:t>
            </a:r>
          </a:p>
        </p:txBody>
      </p:sp>
      <p:sp>
        <p:nvSpPr>
          <p:cNvPr id="94" name="矩形 8"/>
          <p:cNvSpPr>
            <a:spLocks noChangeArrowheads="1"/>
          </p:cNvSpPr>
          <p:nvPr/>
        </p:nvSpPr>
        <p:spPr bwMode="auto">
          <a:xfrm>
            <a:off x="7786062" y="4616558"/>
            <a:ext cx="1008063" cy="320675"/>
          </a:xfrm>
          <a:custGeom>
            <a:avLst/>
            <a:gdLst>
              <a:gd name="T0" fmla="*/ 80366 w 834623"/>
              <a:gd name="T1" fmla="*/ 0 h 321465"/>
              <a:gd name="T2" fmla="*/ 834623 w 834623"/>
              <a:gd name="T3" fmla="*/ 0 h 321465"/>
              <a:gd name="T4" fmla="*/ 834623 w 834623"/>
              <a:gd name="T5" fmla="*/ 321465 h 321465"/>
              <a:gd name="T6" fmla="*/ 0 w 834623"/>
              <a:gd name="T7" fmla="*/ 321465 h 321465"/>
              <a:gd name="T8" fmla="*/ 80366 w 834623"/>
              <a:gd name="T9" fmla="*/ 0 h 321465"/>
              <a:gd name="T10" fmla="*/ 0 w 834623"/>
              <a:gd name="T11" fmla="*/ 0 h 321465"/>
              <a:gd name="T12" fmla="*/ 834623 w 834623"/>
              <a:gd name="T13" fmla="*/ 321465 h 32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834623" h="321465">
                <a:moveTo>
                  <a:pt x="80366" y="0"/>
                </a:moveTo>
                <a:lnTo>
                  <a:pt x="834623" y="0"/>
                </a:lnTo>
                <a:lnTo>
                  <a:pt x="834623" y="321465"/>
                </a:lnTo>
                <a:lnTo>
                  <a:pt x="0" y="321465"/>
                </a:lnTo>
                <a:lnTo>
                  <a:pt x="80366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7" name="组合 2"/>
          <p:cNvGrpSpPr/>
          <p:nvPr/>
        </p:nvGrpSpPr>
        <p:grpSpPr bwMode="auto">
          <a:xfrm>
            <a:off x="8120920" y="4754562"/>
            <a:ext cx="463550" cy="77787"/>
            <a:chOff x="0" y="0"/>
            <a:chExt cx="463441" cy="76944"/>
          </a:xfrm>
        </p:grpSpPr>
        <p:sp>
          <p:nvSpPr>
            <p:cNvPr id="98" name="椭圆 76"/>
            <p:cNvSpPr>
              <a:spLocks noChangeArrowheads="1"/>
            </p:cNvSpPr>
            <p:nvPr/>
          </p:nvSpPr>
          <p:spPr bwMode="auto">
            <a:xfrm flipV="1">
              <a:off x="0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9" name="椭圆 80"/>
            <p:cNvSpPr>
              <a:spLocks noChangeArrowheads="1"/>
            </p:cNvSpPr>
            <p:nvPr/>
          </p:nvSpPr>
          <p:spPr bwMode="auto">
            <a:xfrm flipV="1">
              <a:off x="96624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0" name="椭圆 81"/>
            <p:cNvSpPr>
              <a:spLocks noChangeArrowheads="1"/>
            </p:cNvSpPr>
            <p:nvPr/>
          </p:nvSpPr>
          <p:spPr bwMode="auto">
            <a:xfrm flipV="1">
              <a:off x="193248" y="0"/>
              <a:ext cx="76944" cy="76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1" name="椭圆 87"/>
            <p:cNvSpPr>
              <a:spLocks noChangeArrowheads="1"/>
            </p:cNvSpPr>
            <p:nvPr/>
          </p:nvSpPr>
          <p:spPr bwMode="auto">
            <a:xfrm flipV="1">
              <a:off x="289872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" name="椭圆 88"/>
            <p:cNvSpPr>
              <a:spLocks noChangeArrowheads="1"/>
            </p:cNvSpPr>
            <p:nvPr/>
          </p:nvSpPr>
          <p:spPr bwMode="auto">
            <a:xfrm flipV="1">
              <a:off x="386497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1026" name="Picture 2" descr="C:\Users\dell\Desktop\方向课项目\Imgs\商城主界面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2" y="790033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ll\Desktop\方向课项目\Imgs\商城主界面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675" y="790033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ell\Desktop\方向课项目\Imgs\游戏详情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62" y="790033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4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9175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8"/>
          <p:cNvSpPr>
            <a:spLocks noChangeArrowheads="1"/>
          </p:cNvSpPr>
          <p:nvPr/>
        </p:nvSpPr>
        <p:spPr bwMode="auto">
          <a:xfrm>
            <a:off x="7786062" y="4616558"/>
            <a:ext cx="1008063" cy="320675"/>
          </a:xfrm>
          <a:custGeom>
            <a:avLst/>
            <a:gdLst>
              <a:gd name="T0" fmla="*/ 80366 w 834623"/>
              <a:gd name="T1" fmla="*/ 0 h 321465"/>
              <a:gd name="T2" fmla="*/ 834623 w 834623"/>
              <a:gd name="T3" fmla="*/ 0 h 321465"/>
              <a:gd name="T4" fmla="*/ 834623 w 834623"/>
              <a:gd name="T5" fmla="*/ 321465 h 321465"/>
              <a:gd name="T6" fmla="*/ 0 w 834623"/>
              <a:gd name="T7" fmla="*/ 321465 h 321465"/>
              <a:gd name="T8" fmla="*/ 80366 w 834623"/>
              <a:gd name="T9" fmla="*/ 0 h 321465"/>
              <a:gd name="T10" fmla="*/ 0 w 834623"/>
              <a:gd name="T11" fmla="*/ 0 h 321465"/>
              <a:gd name="T12" fmla="*/ 834623 w 834623"/>
              <a:gd name="T13" fmla="*/ 321465 h 32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834623" h="321465">
                <a:moveTo>
                  <a:pt x="80366" y="0"/>
                </a:moveTo>
                <a:lnTo>
                  <a:pt x="834623" y="0"/>
                </a:lnTo>
                <a:lnTo>
                  <a:pt x="834623" y="321465"/>
                </a:lnTo>
                <a:lnTo>
                  <a:pt x="0" y="321465"/>
                </a:lnTo>
                <a:lnTo>
                  <a:pt x="80366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7" name="组合 2"/>
          <p:cNvGrpSpPr/>
          <p:nvPr/>
        </p:nvGrpSpPr>
        <p:grpSpPr bwMode="auto">
          <a:xfrm>
            <a:off x="8120920" y="4754562"/>
            <a:ext cx="463550" cy="77787"/>
            <a:chOff x="0" y="0"/>
            <a:chExt cx="463441" cy="76944"/>
          </a:xfrm>
        </p:grpSpPr>
        <p:sp>
          <p:nvSpPr>
            <p:cNvPr id="98" name="椭圆 76"/>
            <p:cNvSpPr>
              <a:spLocks noChangeArrowheads="1"/>
            </p:cNvSpPr>
            <p:nvPr/>
          </p:nvSpPr>
          <p:spPr bwMode="auto">
            <a:xfrm flipV="1">
              <a:off x="0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9" name="椭圆 80"/>
            <p:cNvSpPr>
              <a:spLocks noChangeArrowheads="1"/>
            </p:cNvSpPr>
            <p:nvPr/>
          </p:nvSpPr>
          <p:spPr bwMode="auto">
            <a:xfrm flipV="1">
              <a:off x="96624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0" name="椭圆 81"/>
            <p:cNvSpPr>
              <a:spLocks noChangeArrowheads="1"/>
            </p:cNvSpPr>
            <p:nvPr/>
          </p:nvSpPr>
          <p:spPr bwMode="auto">
            <a:xfrm flipV="1">
              <a:off x="193248" y="0"/>
              <a:ext cx="76944" cy="76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1" name="椭圆 87"/>
            <p:cNvSpPr>
              <a:spLocks noChangeArrowheads="1"/>
            </p:cNvSpPr>
            <p:nvPr/>
          </p:nvSpPr>
          <p:spPr bwMode="auto">
            <a:xfrm flipV="1">
              <a:off x="289872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" name="椭圆 88"/>
            <p:cNvSpPr>
              <a:spLocks noChangeArrowheads="1"/>
            </p:cNvSpPr>
            <p:nvPr/>
          </p:nvSpPr>
          <p:spPr bwMode="auto">
            <a:xfrm flipV="1">
              <a:off x="386497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4098" name="Picture 2" descr="C:\Users\dell\Desktop\论坛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8" y="746602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dell\Desktop\发送动态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01" y="736357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dell\Desktop\动态后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55" y="746602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75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272542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出侧边栏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8"/>
          <p:cNvSpPr>
            <a:spLocks noChangeArrowheads="1"/>
          </p:cNvSpPr>
          <p:nvPr/>
        </p:nvSpPr>
        <p:spPr bwMode="auto">
          <a:xfrm>
            <a:off x="7786062" y="4616558"/>
            <a:ext cx="1008063" cy="320675"/>
          </a:xfrm>
          <a:custGeom>
            <a:avLst/>
            <a:gdLst>
              <a:gd name="T0" fmla="*/ 80366 w 834623"/>
              <a:gd name="T1" fmla="*/ 0 h 321465"/>
              <a:gd name="T2" fmla="*/ 834623 w 834623"/>
              <a:gd name="T3" fmla="*/ 0 h 321465"/>
              <a:gd name="T4" fmla="*/ 834623 w 834623"/>
              <a:gd name="T5" fmla="*/ 321465 h 321465"/>
              <a:gd name="T6" fmla="*/ 0 w 834623"/>
              <a:gd name="T7" fmla="*/ 321465 h 321465"/>
              <a:gd name="T8" fmla="*/ 80366 w 834623"/>
              <a:gd name="T9" fmla="*/ 0 h 321465"/>
              <a:gd name="T10" fmla="*/ 0 w 834623"/>
              <a:gd name="T11" fmla="*/ 0 h 321465"/>
              <a:gd name="T12" fmla="*/ 834623 w 834623"/>
              <a:gd name="T13" fmla="*/ 321465 h 32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834623" h="321465">
                <a:moveTo>
                  <a:pt x="80366" y="0"/>
                </a:moveTo>
                <a:lnTo>
                  <a:pt x="834623" y="0"/>
                </a:lnTo>
                <a:lnTo>
                  <a:pt x="834623" y="321465"/>
                </a:lnTo>
                <a:lnTo>
                  <a:pt x="0" y="321465"/>
                </a:lnTo>
                <a:lnTo>
                  <a:pt x="80366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7" name="组合 2"/>
          <p:cNvGrpSpPr/>
          <p:nvPr/>
        </p:nvGrpSpPr>
        <p:grpSpPr bwMode="auto">
          <a:xfrm>
            <a:off x="8120920" y="4754562"/>
            <a:ext cx="463550" cy="77787"/>
            <a:chOff x="0" y="0"/>
            <a:chExt cx="463441" cy="76944"/>
          </a:xfrm>
        </p:grpSpPr>
        <p:sp>
          <p:nvSpPr>
            <p:cNvPr id="98" name="椭圆 76"/>
            <p:cNvSpPr>
              <a:spLocks noChangeArrowheads="1"/>
            </p:cNvSpPr>
            <p:nvPr/>
          </p:nvSpPr>
          <p:spPr bwMode="auto">
            <a:xfrm flipV="1">
              <a:off x="0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9" name="椭圆 80"/>
            <p:cNvSpPr>
              <a:spLocks noChangeArrowheads="1"/>
            </p:cNvSpPr>
            <p:nvPr/>
          </p:nvSpPr>
          <p:spPr bwMode="auto">
            <a:xfrm flipV="1">
              <a:off x="96624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0" name="椭圆 81"/>
            <p:cNvSpPr>
              <a:spLocks noChangeArrowheads="1"/>
            </p:cNvSpPr>
            <p:nvPr/>
          </p:nvSpPr>
          <p:spPr bwMode="auto">
            <a:xfrm flipV="1">
              <a:off x="193248" y="0"/>
              <a:ext cx="76944" cy="76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1" name="椭圆 87"/>
            <p:cNvSpPr>
              <a:spLocks noChangeArrowheads="1"/>
            </p:cNvSpPr>
            <p:nvPr/>
          </p:nvSpPr>
          <p:spPr bwMode="auto">
            <a:xfrm flipV="1">
              <a:off x="289872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" name="椭圆 88"/>
            <p:cNvSpPr>
              <a:spLocks noChangeArrowheads="1"/>
            </p:cNvSpPr>
            <p:nvPr/>
          </p:nvSpPr>
          <p:spPr bwMode="auto">
            <a:xfrm flipV="1">
              <a:off x="386497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051" name="Picture 3" descr="C:\Users\dell\Desktop\方向课项目\Imgs\订单_已付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62" y="790033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ell\Desktop\我的信息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3613" y="-5330825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dell\Desktop\我的信息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5" y="790033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ell\Desktop\方向课项目\Imgs\库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299" y="776697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272542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出侧边栏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8"/>
          <p:cNvSpPr>
            <a:spLocks noChangeArrowheads="1"/>
          </p:cNvSpPr>
          <p:nvPr/>
        </p:nvSpPr>
        <p:spPr bwMode="auto">
          <a:xfrm>
            <a:off x="7786062" y="4616558"/>
            <a:ext cx="1008063" cy="320675"/>
          </a:xfrm>
          <a:custGeom>
            <a:avLst/>
            <a:gdLst>
              <a:gd name="T0" fmla="*/ 80366 w 834623"/>
              <a:gd name="T1" fmla="*/ 0 h 321465"/>
              <a:gd name="T2" fmla="*/ 834623 w 834623"/>
              <a:gd name="T3" fmla="*/ 0 h 321465"/>
              <a:gd name="T4" fmla="*/ 834623 w 834623"/>
              <a:gd name="T5" fmla="*/ 321465 h 321465"/>
              <a:gd name="T6" fmla="*/ 0 w 834623"/>
              <a:gd name="T7" fmla="*/ 321465 h 321465"/>
              <a:gd name="T8" fmla="*/ 80366 w 834623"/>
              <a:gd name="T9" fmla="*/ 0 h 321465"/>
              <a:gd name="T10" fmla="*/ 0 w 834623"/>
              <a:gd name="T11" fmla="*/ 0 h 321465"/>
              <a:gd name="T12" fmla="*/ 834623 w 834623"/>
              <a:gd name="T13" fmla="*/ 321465 h 32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834623" h="321465">
                <a:moveTo>
                  <a:pt x="80366" y="0"/>
                </a:moveTo>
                <a:lnTo>
                  <a:pt x="834623" y="0"/>
                </a:lnTo>
                <a:lnTo>
                  <a:pt x="834623" y="321465"/>
                </a:lnTo>
                <a:lnTo>
                  <a:pt x="0" y="321465"/>
                </a:lnTo>
                <a:lnTo>
                  <a:pt x="80366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7" name="组合 2"/>
          <p:cNvGrpSpPr/>
          <p:nvPr/>
        </p:nvGrpSpPr>
        <p:grpSpPr bwMode="auto">
          <a:xfrm>
            <a:off x="8120920" y="4754562"/>
            <a:ext cx="463550" cy="77787"/>
            <a:chOff x="0" y="0"/>
            <a:chExt cx="463441" cy="76944"/>
          </a:xfrm>
        </p:grpSpPr>
        <p:sp>
          <p:nvSpPr>
            <p:cNvPr id="98" name="椭圆 76"/>
            <p:cNvSpPr>
              <a:spLocks noChangeArrowheads="1"/>
            </p:cNvSpPr>
            <p:nvPr/>
          </p:nvSpPr>
          <p:spPr bwMode="auto">
            <a:xfrm flipV="1">
              <a:off x="0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9" name="椭圆 80"/>
            <p:cNvSpPr>
              <a:spLocks noChangeArrowheads="1"/>
            </p:cNvSpPr>
            <p:nvPr/>
          </p:nvSpPr>
          <p:spPr bwMode="auto">
            <a:xfrm flipV="1">
              <a:off x="96624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0" name="椭圆 81"/>
            <p:cNvSpPr>
              <a:spLocks noChangeArrowheads="1"/>
            </p:cNvSpPr>
            <p:nvPr/>
          </p:nvSpPr>
          <p:spPr bwMode="auto">
            <a:xfrm flipV="1">
              <a:off x="193248" y="0"/>
              <a:ext cx="76944" cy="76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1" name="椭圆 87"/>
            <p:cNvSpPr>
              <a:spLocks noChangeArrowheads="1"/>
            </p:cNvSpPr>
            <p:nvPr/>
          </p:nvSpPr>
          <p:spPr bwMode="auto">
            <a:xfrm flipV="1">
              <a:off x="289872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" name="椭圆 88"/>
            <p:cNvSpPr>
              <a:spLocks noChangeArrowheads="1"/>
            </p:cNvSpPr>
            <p:nvPr/>
          </p:nvSpPr>
          <p:spPr bwMode="auto">
            <a:xfrm flipV="1">
              <a:off x="386497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050" name="Picture 2" descr="C:\Users\dell\Desktop\我的信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3613" y="-5330825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C:\Users\dell\Desktop\方向课项目\Imgs\收藏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7" y="790033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ell\Desktop\方向课项目\Imgs\设置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046" y="790033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3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251370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Redmine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任务展示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8"/>
          <p:cNvSpPr>
            <a:spLocks noChangeArrowheads="1"/>
          </p:cNvSpPr>
          <p:nvPr/>
        </p:nvSpPr>
        <p:spPr bwMode="auto">
          <a:xfrm>
            <a:off x="7786062" y="4616558"/>
            <a:ext cx="1008063" cy="320675"/>
          </a:xfrm>
          <a:custGeom>
            <a:avLst/>
            <a:gdLst>
              <a:gd name="T0" fmla="*/ 80366 w 834623"/>
              <a:gd name="T1" fmla="*/ 0 h 321465"/>
              <a:gd name="T2" fmla="*/ 834623 w 834623"/>
              <a:gd name="T3" fmla="*/ 0 h 321465"/>
              <a:gd name="T4" fmla="*/ 834623 w 834623"/>
              <a:gd name="T5" fmla="*/ 321465 h 321465"/>
              <a:gd name="T6" fmla="*/ 0 w 834623"/>
              <a:gd name="T7" fmla="*/ 321465 h 321465"/>
              <a:gd name="T8" fmla="*/ 80366 w 834623"/>
              <a:gd name="T9" fmla="*/ 0 h 321465"/>
              <a:gd name="T10" fmla="*/ 0 w 834623"/>
              <a:gd name="T11" fmla="*/ 0 h 321465"/>
              <a:gd name="T12" fmla="*/ 834623 w 834623"/>
              <a:gd name="T13" fmla="*/ 321465 h 32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834623" h="321465">
                <a:moveTo>
                  <a:pt x="80366" y="0"/>
                </a:moveTo>
                <a:lnTo>
                  <a:pt x="834623" y="0"/>
                </a:lnTo>
                <a:lnTo>
                  <a:pt x="834623" y="321465"/>
                </a:lnTo>
                <a:lnTo>
                  <a:pt x="0" y="321465"/>
                </a:lnTo>
                <a:lnTo>
                  <a:pt x="80366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97" name="组合 2"/>
          <p:cNvGrpSpPr/>
          <p:nvPr/>
        </p:nvGrpSpPr>
        <p:grpSpPr bwMode="auto">
          <a:xfrm>
            <a:off x="8120920" y="4754562"/>
            <a:ext cx="463550" cy="77787"/>
            <a:chOff x="0" y="0"/>
            <a:chExt cx="463441" cy="76944"/>
          </a:xfrm>
        </p:grpSpPr>
        <p:sp>
          <p:nvSpPr>
            <p:cNvPr id="98" name="椭圆 76"/>
            <p:cNvSpPr>
              <a:spLocks noChangeArrowheads="1"/>
            </p:cNvSpPr>
            <p:nvPr/>
          </p:nvSpPr>
          <p:spPr bwMode="auto">
            <a:xfrm flipV="1">
              <a:off x="0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9" name="椭圆 80"/>
            <p:cNvSpPr>
              <a:spLocks noChangeArrowheads="1"/>
            </p:cNvSpPr>
            <p:nvPr/>
          </p:nvSpPr>
          <p:spPr bwMode="auto">
            <a:xfrm flipV="1">
              <a:off x="96624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0" name="椭圆 81"/>
            <p:cNvSpPr>
              <a:spLocks noChangeArrowheads="1"/>
            </p:cNvSpPr>
            <p:nvPr/>
          </p:nvSpPr>
          <p:spPr bwMode="auto">
            <a:xfrm flipV="1">
              <a:off x="193248" y="0"/>
              <a:ext cx="76944" cy="769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1" name="椭圆 87"/>
            <p:cNvSpPr>
              <a:spLocks noChangeArrowheads="1"/>
            </p:cNvSpPr>
            <p:nvPr/>
          </p:nvSpPr>
          <p:spPr bwMode="auto">
            <a:xfrm flipV="1">
              <a:off x="289872" y="0"/>
              <a:ext cx="76944" cy="76944"/>
            </a:xfrm>
            <a:prstGeom prst="ellipse">
              <a:avLst/>
            </a:prstGeom>
            <a:solidFill>
              <a:srgbClr val="FFFFFF">
                <a:alpha val="6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" name="椭圆 88"/>
            <p:cNvSpPr>
              <a:spLocks noChangeArrowheads="1"/>
            </p:cNvSpPr>
            <p:nvPr/>
          </p:nvSpPr>
          <p:spPr bwMode="auto">
            <a:xfrm flipV="1">
              <a:off x="386497" y="0"/>
              <a:ext cx="76944" cy="76944"/>
            </a:xfrm>
            <a:prstGeom prst="ellipse">
              <a:avLst/>
            </a:pr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050" name="Picture 2" descr="C:\Users\dell\Desktop\我的信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3613" y="-5330825"/>
            <a:ext cx="23328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" descr="F:\QQdownload\3058587756\Image\C2C\(XRG[&amp;F4VU}UH0LN@W``L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C:\Users\dell\Desktop\redmin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89" y="758911"/>
            <a:ext cx="2731774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ll\Desktop\redmi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535" y="723870"/>
            <a:ext cx="3073371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 rot="2419569">
            <a:off x="-884891" y="-925310"/>
            <a:ext cx="2532306" cy="2532306"/>
            <a:chOff x="-953499" y="-1069141"/>
            <a:chExt cx="3009585" cy="3009585"/>
          </a:xfrm>
          <a:solidFill>
            <a:srgbClr val="FFFFFF">
              <a:alpha val="10196"/>
            </a:srgbClr>
          </a:solidFill>
        </p:grpSpPr>
        <p:sp>
          <p:nvSpPr>
            <p:cNvPr id="67" name="圆角矩形 66"/>
            <p:cNvSpPr/>
            <p:nvPr/>
          </p:nvSpPr>
          <p:spPr>
            <a:xfrm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圆角矩形 67"/>
            <p:cNvSpPr/>
            <p:nvPr/>
          </p:nvSpPr>
          <p:spPr>
            <a:xfrm rot="18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圆角矩形 68"/>
            <p:cNvSpPr/>
            <p:nvPr/>
          </p:nvSpPr>
          <p:spPr>
            <a:xfrm rot="3600000">
              <a:off x="-953499" y="-1069141"/>
              <a:ext cx="3009585" cy="3009585"/>
            </a:xfrm>
            <a:prstGeom prst="roundRect">
              <a:avLst>
                <a:gd name="adj" fmla="val 240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0" name="文本框 146"/>
          <p:cNvSpPr txBox="1">
            <a:spLocks noChangeArrowheads="1"/>
          </p:cNvSpPr>
          <p:nvPr/>
        </p:nvSpPr>
        <p:spPr bwMode="auto">
          <a:xfrm>
            <a:off x="44054" y="145256"/>
            <a:ext cx="14287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5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目录</a:t>
            </a:r>
          </a:p>
        </p:txBody>
      </p:sp>
      <p:sp>
        <p:nvSpPr>
          <p:cNvPr id="71" name="文本框 157"/>
          <p:cNvSpPr txBox="1">
            <a:spLocks noChangeArrowheads="1"/>
          </p:cNvSpPr>
          <p:nvPr/>
        </p:nvSpPr>
        <p:spPr bwMode="auto">
          <a:xfrm>
            <a:off x="95250" y="745331"/>
            <a:ext cx="14287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817350" y="971516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73" name="椭圆 72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空心弧 7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空心弧 7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空心弧 7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空心弧 7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964025" y="1118191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79" name="椭圆 78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0" name="空心弧 7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空心弧 80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空心弧 8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3" name="文本框 169"/>
          <p:cNvSpPr txBox="1">
            <a:spLocks noChangeArrowheads="1"/>
          </p:cNvSpPr>
          <p:nvPr/>
        </p:nvSpPr>
        <p:spPr bwMode="auto">
          <a:xfrm>
            <a:off x="3780855" y="995232"/>
            <a:ext cx="36075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我们是谁</a:t>
            </a:r>
            <a:r>
              <a:rPr lang="zh-CN" altLang="en-US" sz="12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（团队介绍）</a:t>
            </a:r>
          </a:p>
        </p:txBody>
      </p:sp>
      <p:sp>
        <p:nvSpPr>
          <p:cNvPr id="84" name="文本框 170"/>
          <p:cNvSpPr txBox="1">
            <a:spLocks noChangeArrowheads="1"/>
          </p:cNvSpPr>
          <p:nvPr/>
        </p:nvSpPr>
        <p:spPr bwMode="auto">
          <a:xfrm>
            <a:off x="2964086" y="1159539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27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3848720" y="1417904"/>
            <a:ext cx="3539729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172"/>
          <p:cNvSpPr txBox="1">
            <a:spLocks noChangeArrowheads="1"/>
          </p:cNvSpPr>
          <p:nvPr/>
        </p:nvSpPr>
        <p:spPr bwMode="auto">
          <a:xfrm>
            <a:off x="3759582" y="1417904"/>
            <a:ext cx="3718322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Team </a:t>
            </a:r>
            <a:r>
              <a:rPr lang="zh-CN" altLang="en-US" sz="2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introduction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2815664" y="2089979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88" name="椭圆 87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9" name="空心弧 8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空心弧 8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空心弧 90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空心弧 9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2962339" y="2236654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94" name="椭圆 93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空心弧 9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空心弧 9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空心弧 9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8" name="文本框 246"/>
          <p:cNvSpPr txBox="1">
            <a:spLocks noChangeArrowheads="1"/>
          </p:cNvSpPr>
          <p:nvPr/>
        </p:nvSpPr>
        <p:spPr bwMode="auto">
          <a:xfrm>
            <a:off x="3779169" y="2113695"/>
            <a:ext cx="36075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我们要做什么</a:t>
            </a:r>
            <a:r>
              <a:rPr lang="zh-CN" altLang="en-US" sz="12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（项目介绍）</a:t>
            </a:r>
          </a:p>
        </p:txBody>
      </p:sp>
      <p:sp>
        <p:nvSpPr>
          <p:cNvPr id="99" name="文本框 247"/>
          <p:cNvSpPr txBox="1">
            <a:spLocks noChangeArrowheads="1"/>
          </p:cNvSpPr>
          <p:nvPr/>
        </p:nvSpPr>
        <p:spPr bwMode="auto">
          <a:xfrm>
            <a:off x="2962400" y="2278002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27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00" name="直接连接符 99"/>
          <p:cNvCxnSpPr/>
          <p:nvPr/>
        </p:nvCxnSpPr>
        <p:spPr>
          <a:xfrm>
            <a:off x="3847034" y="2536367"/>
            <a:ext cx="3539729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249"/>
          <p:cNvSpPr txBox="1">
            <a:spLocks noChangeArrowheads="1"/>
          </p:cNvSpPr>
          <p:nvPr/>
        </p:nvSpPr>
        <p:spPr bwMode="auto">
          <a:xfrm>
            <a:off x="3764881" y="2536367"/>
            <a:ext cx="3718322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Project </a:t>
            </a:r>
            <a:r>
              <a:rPr lang="en-US" altLang="zh-CN" sz="2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introduction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2816890" y="3167701"/>
            <a:ext cx="851285" cy="851285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03" name="椭圆 102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空心弧 10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78292"/>
                <a:gd name="adj3" fmla="val 204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空心弧 104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06163"/>
                <a:gd name="adj2" fmla="val 7671884"/>
                <a:gd name="adj3" fmla="val 1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空心弧 10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01397"/>
                <a:gd name="adj2" fmla="val 16184346"/>
                <a:gd name="adj3" fmla="val 1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空心弧 10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041164"/>
                <a:gd name="adj3" fmla="val 18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963565" y="3314375"/>
            <a:ext cx="557936" cy="557936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09" name="椭圆 108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0" name="空心弧 109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681661"/>
                <a:gd name="adj2" fmla="val 5685163"/>
                <a:gd name="adj3" fmla="val 27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空心弧 110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068090"/>
                <a:gd name="adj2" fmla="val 18473715"/>
                <a:gd name="adj3" fmla="val 27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空心弧 1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38442"/>
                <a:gd name="adj2" fmla="val 10845693"/>
                <a:gd name="adj3" fmla="val 2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3" name="文本框 261"/>
          <p:cNvSpPr txBox="1">
            <a:spLocks noChangeArrowheads="1"/>
          </p:cNvSpPr>
          <p:nvPr/>
        </p:nvSpPr>
        <p:spPr bwMode="auto">
          <a:xfrm>
            <a:off x="3780987" y="3192360"/>
            <a:ext cx="36064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项目成果展示</a:t>
            </a:r>
            <a:r>
              <a:rPr lang="zh-CN" altLang="en-US" sz="12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（产品界面和功能介绍）</a:t>
            </a:r>
            <a:endParaRPr lang="zh-CN" altLang="en-US" sz="12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4" name="文本框 262"/>
          <p:cNvSpPr txBox="1">
            <a:spLocks noChangeArrowheads="1"/>
          </p:cNvSpPr>
          <p:nvPr/>
        </p:nvSpPr>
        <p:spPr bwMode="auto">
          <a:xfrm>
            <a:off x="2963028" y="3356666"/>
            <a:ext cx="6334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7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270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15" name="直接连接符 114"/>
          <p:cNvCxnSpPr/>
          <p:nvPr/>
        </p:nvCxnSpPr>
        <p:spPr>
          <a:xfrm>
            <a:off x="3848853" y="3613841"/>
            <a:ext cx="3538538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264"/>
          <p:cNvSpPr txBox="1">
            <a:spLocks noChangeArrowheads="1"/>
          </p:cNvSpPr>
          <p:nvPr/>
        </p:nvSpPr>
        <p:spPr bwMode="auto">
          <a:xfrm>
            <a:off x="3766700" y="3613840"/>
            <a:ext cx="371713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Product and Operations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 tmFilter="0,0; .5, 1; 1, 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83" grpId="0"/>
      <p:bldP spid="84" grpId="0"/>
      <p:bldP spid="86" grpId="0"/>
      <p:bldP spid="98" grpId="0"/>
      <p:bldP spid="99" grpId="0"/>
      <p:bldP spid="101" grpId="0"/>
      <p:bldP spid="113" grpId="0"/>
      <p:bldP spid="114" grpId="0"/>
      <p:bldP spid="1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2618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29"/>
          <p:cNvSpPr txBox="1"/>
          <p:nvPr/>
        </p:nvSpPr>
        <p:spPr>
          <a:xfrm>
            <a:off x="271604" y="994823"/>
            <a:ext cx="193819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逻辑：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、新用户注册信息写入数据库；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、用户登录用户名和密码验证；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、用户记住密码功能；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、登录界面密码框小眼睛明密文切换功能；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、忘记密码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找回密码匹配注册时手机号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重置密码功能。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29"/>
          <p:cNvSpPr txBox="1"/>
          <p:nvPr/>
        </p:nvSpPr>
        <p:spPr>
          <a:xfrm>
            <a:off x="436832" y="2951021"/>
            <a:ext cx="1741365" cy="13465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业务逻辑：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、服务器端获取数据库中资讯列表；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、资讯搜索功能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数据库模糊匹配；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、咨询详情页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服务器端获取图片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数据库获取超大文本。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29"/>
          <p:cNvSpPr txBox="1"/>
          <p:nvPr/>
        </p:nvSpPr>
        <p:spPr>
          <a:xfrm>
            <a:off x="6819376" y="1189862"/>
            <a:ext cx="1892513" cy="2115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业务逻辑：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、用户名登录展示，头像采取默认头像；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、我的信息实时更改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数据库同步；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、我的库存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购买游戏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数据库同步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分类筛选；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、我的订单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已支付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全部订单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数据库同步；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、我的收藏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数据库同步；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、设置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退出平台出栈操作。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29"/>
          <p:cNvSpPr txBox="1"/>
          <p:nvPr/>
        </p:nvSpPr>
        <p:spPr>
          <a:xfrm>
            <a:off x="6922960" y="3860508"/>
            <a:ext cx="1685344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业务逻辑：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、好友列表数据库获取数据；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、好友聊天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实时发送信息。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40"/>
          <p:cNvSpPr/>
          <p:nvPr/>
        </p:nvSpPr>
        <p:spPr bwMode="auto">
          <a:xfrm>
            <a:off x="4364832" y="3372502"/>
            <a:ext cx="2403872" cy="1412081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313 w 1161"/>
              <a:gd name="T7" fmla="*/ 302 h 682"/>
              <a:gd name="T8" fmla="*/ 154 w 1161"/>
              <a:gd name="T9" fmla="*/ 257 h 682"/>
              <a:gd name="T10" fmla="*/ 154 w 1161"/>
              <a:gd name="T11" fmla="*/ 257 h 682"/>
              <a:gd name="T12" fmla="*/ 100 w 1161"/>
              <a:gd name="T13" fmla="*/ 241 h 682"/>
              <a:gd name="T14" fmla="*/ 0 w 1161"/>
              <a:gd name="T15" fmla="*/ 341 h 682"/>
              <a:gd name="T16" fmla="*/ 100 w 1161"/>
              <a:gd name="T17" fmla="*/ 441 h 682"/>
              <a:gd name="T18" fmla="*/ 154 w 1161"/>
              <a:gd name="T19" fmla="*/ 425 h 682"/>
              <a:gd name="T20" fmla="*/ 154 w 1161"/>
              <a:gd name="T21" fmla="*/ 425 h 682"/>
              <a:gd name="T22" fmla="*/ 313 w 1161"/>
              <a:gd name="T23" fmla="*/ 380 h 682"/>
              <a:gd name="T24" fmla="*/ 556 w 1161"/>
              <a:gd name="T25" fmla="*/ 558 h 682"/>
              <a:gd name="T26" fmla="*/ 556 w 1161"/>
              <a:gd name="T27" fmla="*/ 558 h 682"/>
              <a:gd name="T28" fmla="*/ 819 w 1161"/>
              <a:gd name="T29" fmla="*/ 682 h 682"/>
              <a:gd name="T30" fmla="*/ 1161 w 1161"/>
              <a:gd name="T31" fmla="*/ 341 h 682"/>
              <a:gd name="T32" fmla="*/ 819 w 1161"/>
              <a:gd name="T33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2"/>
                  <a:pt x="313" y="302"/>
                </a:cubicBezTo>
                <a:cubicBezTo>
                  <a:pt x="187" y="302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29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9" name="Freeform 41"/>
          <p:cNvSpPr/>
          <p:nvPr/>
        </p:nvSpPr>
        <p:spPr bwMode="auto">
          <a:xfrm>
            <a:off x="2375297" y="1054355"/>
            <a:ext cx="2403872" cy="1412081"/>
          </a:xfrm>
          <a:custGeom>
            <a:avLst/>
            <a:gdLst>
              <a:gd name="T0" fmla="*/ 1061 w 1161"/>
              <a:gd name="T1" fmla="*/ 241 h 682"/>
              <a:gd name="T2" fmla="*/ 1007 w 1161"/>
              <a:gd name="T3" fmla="*/ 257 h 682"/>
              <a:gd name="T4" fmla="*/ 1007 w 1161"/>
              <a:gd name="T5" fmla="*/ 257 h 682"/>
              <a:gd name="T6" fmla="*/ 848 w 1161"/>
              <a:gd name="T7" fmla="*/ 302 h 682"/>
              <a:gd name="T8" fmla="*/ 605 w 1161"/>
              <a:gd name="T9" fmla="*/ 124 h 682"/>
              <a:gd name="T10" fmla="*/ 605 w 1161"/>
              <a:gd name="T11" fmla="*/ 124 h 682"/>
              <a:gd name="T12" fmla="*/ 342 w 1161"/>
              <a:gd name="T13" fmla="*/ 0 h 682"/>
              <a:gd name="T14" fmla="*/ 0 w 1161"/>
              <a:gd name="T15" fmla="*/ 341 h 682"/>
              <a:gd name="T16" fmla="*/ 342 w 1161"/>
              <a:gd name="T17" fmla="*/ 682 h 682"/>
              <a:gd name="T18" fmla="*/ 605 w 1161"/>
              <a:gd name="T19" fmla="*/ 558 h 682"/>
              <a:gd name="T20" fmla="*/ 605 w 1161"/>
              <a:gd name="T21" fmla="*/ 558 h 682"/>
              <a:gd name="T22" fmla="*/ 605 w 1161"/>
              <a:gd name="T23" fmla="*/ 558 h 682"/>
              <a:gd name="T24" fmla="*/ 605 w 1161"/>
              <a:gd name="T25" fmla="*/ 558 h 682"/>
              <a:gd name="T26" fmla="*/ 848 w 1161"/>
              <a:gd name="T27" fmla="*/ 380 h 682"/>
              <a:gd name="T28" fmla="*/ 1007 w 1161"/>
              <a:gd name="T29" fmla="*/ 425 h 682"/>
              <a:gd name="T30" fmla="*/ 1007 w 1161"/>
              <a:gd name="T31" fmla="*/ 425 h 682"/>
              <a:gd name="T32" fmla="*/ 1061 w 1161"/>
              <a:gd name="T33" fmla="*/ 441 h 682"/>
              <a:gd name="T34" fmla="*/ 1161 w 1161"/>
              <a:gd name="T35" fmla="*/ 341 h 682"/>
              <a:gd name="T36" fmla="*/ 1061 w 1161"/>
              <a:gd name="T37" fmla="*/ 2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1061" y="241"/>
                </a:moveTo>
                <a:cubicBezTo>
                  <a:pt x="1041" y="241"/>
                  <a:pt x="1023" y="247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4"/>
                  <a:pt x="974" y="302"/>
                  <a:pt x="848" y="302"/>
                </a:cubicBezTo>
                <a:cubicBezTo>
                  <a:pt x="700" y="302"/>
                  <a:pt x="699" y="235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8"/>
                  <a:pt x="448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0" y="529"/>
                  <a:pt x="153" y="682"/>
                  <a:pt x="342" y="682"/>
                </a:cubicBezTo>
                <a:cubicBezTo>
                  <a:pt x="448" y="682"/>
                  <a:pt x="542" y="634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99" y="447"/>
                  <a:pt x="700" y="380"/>
                  <a:pt x="848" y="380"/>
                </a:cubicBezTo>
                <a:cubicBezTo>
                  <a:pt x="974" y="380"/>
                  <a:pt x="964" y="398"/>
                  <a:pt x="1007" y="425"/>
                </a:cubicBezTo>
                <a:cubicBezTo>
                  <a:pt x="1007" y="425"/>
                  <a:pt x="1007" y="425"/>
                  <a:pt x="1007" y="425"/>
                </a:cubicBezTo>
                <a:cubicBezTo>
                  <a:pt x="1023" y="435"/>
                  <a:pt x="1041" y="441"/>
                  <a:pt x="1061" y="441"/>
                </a:cubicBezTo>
                <a:cubicBezTo>
                  <a:pt x="1116" y="441"/>
                  <a:pt x="1161" y="396"/>
                  <a:pt x="1161" y="341"/>
                </a:cubicBezTo>
                <a:cubicBezTo>
                  <a:pt x="1161" y="286"/>
                  <a:pt x="1116" y="241"/>
                  <a:pt x="1061" y="24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4507706" y="1300814"/>
            <a:ext cx="128588" cy="3200400"/>
            <a:chOff x="6010275" y="1583258"/>
            <a:chExt cx="171450" cy="4267200"/>
          </a:xfrm>
          <a:noFill/>
        </p:grpSpPr>
        <p:cxnSp>
          <p:nvCxnSpPr>
            <p:cNvPr id="91" name="直接连接符 90"/>
            <p:cNvCxnSpPr>
              <a:stCxn id="92" idx="3"/>
              <a:endCxn id="96" idx="0"/>
            </p:cNvCxnSpPr>
            <p:nvPr/>
          </p:nvCxnSpPr>
          <p:spPr>
            <a:xfrm>
              <a:off x="6096000" y="1713433"/>
              <a:ext cx="0" cy="407670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 42"/>
            <p:cNvSpPr/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43"/>
            <p:cNvSpPr/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44"/>
            <p:cNvSpPr/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Freeform 45"/>
            <p:cNvSpPr/>
            <p:nvPr/>
          </p:nvSpPr>
          <p:spPr bwMode="auto">
            <a:xfrm>
              <a:off x="6010275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46"/>
            <p:cNvSpPr/>
            <p:nvPr/>
          </p:nvSpPr>
          <p:spPr bwMode="auto">
            <a:xfrm>
              <a:off x="601027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7" name="Oval 47"/>
          <p:cNvSpPr>
            <a:spLocks noChangeArrowheads="1"/>
          </p:cNvSpPr>
          <p:nvPr/>
        </p:nvSpPr>
        <p:spPr bwMode="auto">
          <a:xfrm>
            <a:off x="2462213" y="1141270"/>
            <a:ext cx="1240631" cy="1238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" name="Oval 48"/>
          <p:cNvSpPr>
            <a:spLocks noChangeArrowheads="1"/>
          </p:cNvSpPr>
          <p:nvPr/>
        </p:nvSpPr>
        <p:spPr bwMode="auto">
          <a:xfrm>
            <a:off x="4406503" y="1594899"/>
            <a:ext cx="330994" cy="3309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Agency FB" panose="020B0503020202020204" pitchFamily="34" charset="0"/>
              </a:rPr>
              <a:t>A</a:t>
            </a:r>
            <a:endParaRPr lang="zh-CN" altLang="en-US" sz="2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9" name="Freeform 49"/>
          <p:cNvSpPr/>
          <p:nvPr/>
        </p:nvSpPr>
        <p:spPr bwMode="auto">
          <a:xfrm>
            <a:off x="2375297" y="2598595"/>
            <a:ext cx="2403872" cy="1414463"/>
          </a:xfrm>
          <a:custGeom>
            <a:avLst/>
            <a:gdLst>
              <a:gd name="T0" fmla="*/ 1061 w 1161"/>
              <a:gd name="T1" fmla="*/ 242 h 683"/>
              <a:gd name="T2" fmla="*/ 1007 w 1161"/>
              <a:gd name="T3" fmla="*/ 257 h 683"/>
              <a:gd name="T4" fmla="*/ 1007 w 1161"/>
              <a:gd name="T5" fmla="*/ 257 h 683"/>
              <a:gd name="T6" fmla="*/ 848 w 1161"/>
              <a:gd name="T7" fmla="*/ 303 h 683"/>
              <a:gd name="T8" fmla="*/ 605 w 1161"/>
              <a:gd name="T9" fmla="*/ 125 h 683"/>
              <a:gd name="T10" fmla="*/ 605 w 1161"/>
              <a:gd name="T11" fmla="*/ 125 h 683"/>
              <a:gd name="T12" fmla="*/ 605 w 1161"/>
              <a:gd name="T13" fmla="*/ 124 h 683"/>
              <a:gd name="T14" fmla="*/ 605 w 1161"/>
              <a:gd name="T15" fmla="*/ 124 h 683"/>
              <a:gd name="T16" fmla="*/ 342 w 1161"/>
              <a:gd name="T17" fmla="*/ 0 h 683"/>
              <a:gd name="T18" fmla="*/ 0 w 1161"/>
              <a:gd name="T19" fmla="*/ 342 h 683"/>
              <a:gd name="T20" fmla="*/ 342 w 1161"/>
              <a:gd name="T21" fmla="*/ 683 h 683"/>
              <a:gd name="T22" fmla="*/ 605 w 1161"/>
              <a:gd name="T23" fmla="*/ 559 h 683"/>
              <a:gd name="T24" fmla="*/ 605 w 1161"/>
              <a:gd name="T25" fmla="*/ 559 h 683"/>
              <a:gd name="T26" fmla="*/ 848 w 1161"/>
              <a:gd name="T27" fmla="*/ 380 h 683"/>
              <a:gd name="T28" fmla="*/ 1007 w 1161"/>
              <a:gd name="T29" fmla="*/ 426 h 683"/>
              <a:gd name="T30" fmla="*/ 1007 w 1161"/>
              <a:gd name="T31" fmla="*/ 426 h 683"/>
              <a:gd name="T32" fmla="*/ 1061 w 1161"/>
              <a:gd name="T33" fmla="*/ 441 h 683"/>
              <a:gd name="T34" fmla="*/ 1161 w 1161"/>
              <a:gd name="T35" fmla="*/ 342 h 683"/>
              <a:gd name="T36" fmla="*/ 1061 w 1161"/>
              <a:gd name="T37" fmla="*/ 242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3">
                <a:moveTo>
                  <a:pt x="1061" y="242"/>
                </a:moveTo>
                <a:cubicBezTo>
                  <a:pt x="1041" y="242"/>
                  <a:pt x="1023" y="248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5"/>
                  <a:pt x="974" y="303"/>
                  <a:pt x="848" y="303"/>
                </a:cubicBezTo>
                <a:cubicBezTo>
                  <a:pt x="700" y="303"/>
                  <a:pt x="699" y="236"/>
                  <a:pt x="605" y="125"/>
                </a:cubicBezTo>
                <a:cubicBezTo>
                  <a:pt x="605" y="125"/>
                  <a:pt x="605" y="125"/>
                  <a:pt x="605" y="125"/>
                </a:cubicBezTo>
                <a:cubicBezTo>
                  <a:pt x="605" y="125"/>
                  <a:pt x="605" y="124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9"/>
                  <a:pt x="448" y="0"/>
                  <a:pt x="342" y="0"/>
                </a:cubicBezTo>
                <a:cubicBezTo>
                  <a:pt x="153" y="0"/>
                  <a:pt x="0" y="153"/>
                  <a:pt x="0" y="342"/>
                </a:cubicBezTo>
                <a:cubicBezTo>
                  <a:pt x="0" y="530"/>
                  <a:pt x="153" y="683"/>
                  <a:pt x="342" y="683"/>
                </a:cubicBezTo>
                <a:cubicBezTo>
                  <a:pt x="448" y="683"/>
                  <a:pt x="542" y="634"/>
                  <a:pt x="605" y="559"/>
                </a:cubicBezTo>
                <a:cubicBezTo>
                  <a:pt x="605" y="559"/>
                  <a:pt x="605" y="559"/>
                  <a:pt x="605" y="559"/>
                </a:cubicBezTo>
                <a:cubicBezTo>
                  <a:pt x="699" y="448"/>
                  <a:pt x="700" y="380"/>
                  <a:pt x="848" y="380"/>
                </a:cubicBezTo>
                <a:cubicBezTo>
                  <a:pt x="974" y="380"/>
                  <a:pt x="964" y="398"/>
                  <a:pt x="1007" y="426"/>
                </a:cubicBezTo>
                <a:cubicBezTo>
                  <a:pt x="1007" y="426"/>
                  <a:pt x="1007" y="426"/>
                  <a:pt x="1007" y="426"/>
                </a:cubicBezTo>
                <a:cubicBezTo>
                  <a:pt x="1023" y="436"/>
                  <a:pt x="1041" y="441"/>
                  <a:pt x="1061" y="441"/>
                </a:cubicBezTo>
                <a:cubicBezTo>
                  <a:pt x="1116" y="441"/>
                  <a:pt x="1161" y="397"/>
                  <a:pt x="1161" y="342"/>
                </a:cubicBezTo>
                <a:cubicBezTo>
                  <a:pt x="1161" y="286"/>
                  <a:pt x="1116" y="242"/>
                  <a:pt x="1061" y="242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Oval 50"/>
          <p:cNvSpPr>
            <a:spLocks noChangeArrowheads="1"/>
          </p:cNvSpPr>
          <p:nvPr/>
        </p:nvSpPr>
        <p:spPr bwMode="auto">
          <a:xfrm>
            <a:off x="2462213" y="2685511"/>
            <a:ext cx="1240631" cy="12406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1" name="Oval 51"/>
          <p:cNvSpPr>
            <a:spLocks noChangeArrowheads="1"/>
          </p:cNvSpPr>
          <p:nvPr/>
        </p:nvSpPr>
        <p:spPr bwMode="auto">
          <a:xfrm>
            <a:off x="4406503" y="3139139"/>
            <a:ext cx="330994" cy="333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Agency FB" panose="020B0503020202020204" pitchFamily="34" charset="0"/>
              </a:rPr>
              <a:t>C</a:t>
            </a:r>
            <a:endParaRPr lang="zh-CN" altLang="en-US" sz="2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2" name="Freeform 54"/>
          <p:cNvSpPr/>
          <p:nvPr/>
        </p:nvSpPr>
        <p:spPr bwMode="auto">
          <a:xfrm>
            <a:off x="4364832" y="1827070"/>
            <a:ext cx="2403872" cy="1410890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556 w 1161"/>
              <a:gd name="T7" fmla="*/ 124 h 682"/>
              <a:gd name="T8" fmla="*/ 556 w 1161"/>
              <a:gd name="T9" fmla="*/ 124 h 682"/>
              <a:gd name="T10" fmla="*/ 313 w 1161"/>
              <a:gd name="T11" fmla="*/ 303 h 682"/>
              <a:gd name="T12" fmla="*/ 154 w 1161"/>
              <a:gd name="T13" fmla="*/ 257 h 682"/>
              <a:gd name="T14" fmla="*/ 154 w 1161"/>
              <a:gd name="T15" fmla="*/ 257 h 682"/>
              <a:gd name="T16" fmla="*/ 100 w 1161"/>
              <a:gd name="T17" fmla="*/ 241 h 682"/>
              <a:gd name="T18" fmla="*/ 0 w 1161"/>
              <a:gd name="T19" fmla="*/ 341 h 682"/>
              <a:gd name="T20" fmla="*/ 100 w 1161"/>
              <a:gd name="T21" fmla="*/ 441 h 682"/>
              <a:gd name="T22" fmla="*/ 154 w 1161"/>
              <a:gd name="T23" fmla="*/ 425 h 682"/>
              <a:gd name="T24" fmla="*/ 154 w 1161"/>
              <a:gd name="T25" fmla="*/ 425 h 682"/>
              <a:gd name="T26" fmla="*/ 313 w 1161"/>
              <a:gd name="T27" fmla="*/ 380 h 682"/>
              <a:gd name="T28" fmla="*/ 556 w 1161"/>
              <a:gd name="T29" fmla="*/ 558 h 682"/>
              <a:gd name="T30" fmla="*/ 556 w 1161"/>
              <a:gd name="T31" fmla="*/ 558 h 682"/>
              <a:gd name="T32" fmla="*/ 819 w 1161"/>
              <a:gd name="T33" fmla="*/ 682 h 682"/>
              <a:gd name="T34" fmla="*/ 1161 w 1161"/>
              <a:gd name="T35" fmla="*/ 341 h 682"/>
              <a:gd name="T36" fmla="*/ 819 w 1161"/>
              <a:gd name="T37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3"/>
                  <a:pt x="313" y="303"/>
                </a:cubicBezTo>
                <a:cubicBezTo>
                  <a:pt x="187" y="303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30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3" name="Oval 55"/>
          <p:cNvSpPr>
            <a:spLocks noChangeArrowheads="1"/>
          </p:cNvSpPr>
          <p:nvPr/>
        </p:nvSpPr>
        <p:spPr bwMode="auto">
          <a:xfrm>
            <a:off x="5441157" y="1913986"/>
            <a:ext cx="1240631" cy="1239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" name="Oval 56"/>
          <p:cNvSpPr>
            <a:spLocks noChangeArrowheads="1"/>
          </p:cNvSpPr>
          <p:nvPr/>
        </p:nvSpPr>
        <p:spPr bwMode="auto">
          <a:xfrm>
            <a:off x="4406503" y="2366423"/>
            <a:ext cx="330994" cy="333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Agency FB" panose="020B0503020202020204" pitchFamily="34" charset="0"/>
              </a:rPr>
              <a:t>B</a:t>
            </a:r>
            <a:endParaRPr lang="zh-CN" altLang="en-US" sz="2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5" name="Oval 57"/>
          <p:cNvSpPr>
            <a:spLocks noChangeArrowheads="1"/>
          </p:cNvSpPr>
          <p:nvPr/>
        </p:nvSpPr>
        <p:spPr bwMode="auto">
          <a:xfrm>
            <a:off x="5441157" y="3460607"/>
            <a:ext cx="1240631" cy="123705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Oval 59"/>
          <p:cNvSpPr>
            <a:spLocks noChangeArrowheads="1"/>
          </p:cNvSpPr>
          <p:nvPr/>
        </p:nvSpPr>
        <p:spPr bwMode="auto">
          <a:xfrm>
            <a:off x="4406503" y="3913045"/>
            <a:ext cx="330994" cy="3321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Agency FB" panose="020B0503020202020204" pitchFamily="34" charset="0"/>
              </a:rPr>
              <a:t>D</a:t>
            </a:r>
            <a:endParaRPr lang="zh-CN" altLang="en-US" sz="2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7" name="TextBox 30"/>
          <p:cNvSpPr txBox="1"/>
          <p:nvPr/>
        </p:nvSpPr>
        <p:spPr>
          <a:xfrm>
            <a:off x="2740700" y="1437230"/>
            <a:ext cx="68365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</a:p>
        </p:txBody>
      </p:sp>
      <p:sp>
        <p:nvSpPr>
          <p:cNvPr id="108" name="TextBox 30"/>
          <p:cNvSpPr txBox="1"/>
          <p:nvPr/>
        </p:nvSpPr>
        <p:spPr>
          <a:xfrm>
            <a:off x="2723850" y="3076377"/>
            <a:ext cx="71735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资讯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TextBox 30"/>
          <p:cNvSpPr txBox="1"/>
          <p:nvPr/>
        </p:nvSpPr>
        <p:spPr>
          <a:xfrm>
            <a:off x="5493143" y="2246000"/>
            <a:ext cx="113665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滑出</a:t>
            </a:r>
            <a:endParaRPr lang="en-US" altLang="zh-CN" sz="21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侧边栏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TextBox 30"/>
          <p:cNvSpPr txBox="1"/>
          <p:nvPr/>
        </p:nvSpPr>
        <p:spPr>
          <a:xfrm>
            <a:off x="5783805" y="3922064"/>
            <a:ext cx="66334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好友</a:t>
            </a:r>
            <a:endParaRPr lang="en-US" altLang="zh-CN" sz="21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59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 animBg="1"/>
      <p:bldP spid="89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  <p:bldP spid="108" grpId="0"/>
      <p:bldP spid="109" grpId="0"/>
      <p:bldP spid="1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2618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29"/>
          <p:cNvSpPr txBox="1"/>
          <p:nvPr/>
        </p:nvSpPr>
        <p:spPr>
          <a:xfrm>
            <a:off x="633931" y="2534958"/>
            <a:ext cx="2790423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逻辑：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、商城页顶部图片轮播；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、点击游戏图片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转至游戏详情界面，数据库同步，服务器端图片获取；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、游戏分类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数据库同步；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、游戏收藏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收藏红心点击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自动跳转至“我的收藏”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、游戏购买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点击购买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自动跳转至“我的订单”显示未支付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若点击支付则显示至未支付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在全部订单可查看所有订单。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29"/>
          <p:cNvSpPr txBox="1"/>
          <p:nvPr/>
        </p:nvSpPr>
        <p:spPr>
          <a:xfrm>
            <a:off x="6904529" y="1662231"/>
            <a:ext cx="1685344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业务逻辑：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、用户可在他人帖子下实时发送评论；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、用户可以自行发布帖子。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41"/>
          <p:cNvSpPr/>
          <p:nvPr/>
        </p:nvSpPr>
        <p:spPr bwMode="auto">
          <a:xfrm>
            <a:off x="2375297" y="1054355"/>
            <a:ext cx="2403872" cy="1412081"/>
          </a:xfrm>
          <a:custGeom>
            <a:avLst/>
            <a:gdLst>
              <a:gd name="T0" fmla="*/ 1061 w 1161"/>
              <a:gd name="T1" fmla="*/ 241 h 682"/>
              <a:gd name="T2" fmla="*/ 1007 w 1161"/>
              <a:gd name="T3" fmla="*/ 257 h 682"/>
              <a:gd name="T4" fmla="*/ 1007 w 1161"/>
              <a:gd name="T5" fmla="*/ 257 h 682"/>
              <a:gd name="T6" fmla="*/ 848 w 1161"/>
              <a:gd name="T7" fmla="*/ 302 h 682"/>
              <a:gd name="T8" fmla="*/ 605 w 1161"/>
              <a:gd name="T9" fmla="*/ 124 h 682"/>
              <a:gd name="T10" fmla="*/ 605 w 1161"/>
              <a:gd name="T11" fmla="*/ 124 h 682"/>
              <a:gd name="T12" fmla="*/ 342 w 1161"/>
              <a:gd name="T13" fmla="*/ 0 h 682"/>
              <a:gd name="T14" fmla="*/ 0 w 1161"/>
              <a:gd name="T15" fmla="*/ 341 h 682"/>
              <a:gd name="T16" fmla="*/ 342 w 1161"/>
              <a:gd name="T17" fmla="*/ 682 h 682"/>
              <a:gd name="T18" fmla="*/ 605 w 1161"/>
              <a:gd name="T19" fmla="*/ 558 h 682"/>
              <a:gd name="T20" fmla="*/ 605 w 1161"/>
              <a:gd name="T21" fmla="*/ 558 h 682"/>
              <a:gd name="T22" fmla="*/ 605 w 1161"/>
              <a:gd name="T23" fmla="*/ 558 h 682"/>
              <a:gd name="T24" fmla="*/ 605 w 1161"/>
              <a:gd name="T25" fmla="*/ 558 h 682"/>
              <a:gd name="T26" fmla="*/ 848 w 1161"/>
              <a:gd name="T27" fmla="*/ 380 h 682"/>
              <a:gd name="T28" fmla="*/ 1007 w 1161"/>
              <a:gd name="T29" fmla="*/ 425 h 682"/>
              <a:gd name="T30" fmla="*/ 1007 w 1161"/>
              <a:gd name="T31" fmla="*/ 425 h 682"/>
              <a:gd name="T32" fmla="*/ 1061 w 1161"/>
              <a:gd name="T33" fmla="*/ 441 h 682"/>
              <a:gd name="T34" fmla="*/ 1161 w 1161"/>
              <a:gd name="T35" fmla="*/ 341 h 682"/>
              <a:gd name="T36" fmla="*/ 1061 w 1161"/>
              <a:gd name="T37" fmla="*/ 2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1061" y="241"/>
                </a:moveTo>
                <a:cubicBezTo>
                  <a:pt x="1041" y="241"/>
                  <a:pt x="1023" y="247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4"/>
                  <a:pt x="974" y="302"/>
                  <a:pt x="848" y="302"/>
                </a:cubicBezTo>
                <a:cubicBezTo>
                  <a:pt x="700" y="302"/>
                  <a:pt x="699" y="235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8"/>
                  <a:pt x="448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0" y="529"/>
                  <a:pt x="153" y="682"/>
                  <a:pt x="342" y="682"/>
                </a:cubicBezTo>
                <a:cubicBezTo>
                  <a:pt x="448" y="682"/>
                  <a:pt x="542" y="634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99" y="447"/>
                  <a:pt x="700" y="380"/>
                  <a:pt x="848" y="380"/>
                </a:cubicBezTo>
                <a:cubicBezTo>
                  <a:pt x="974" y="380"/>
                  <a:pt x="964" y="398"/>
                  <a:pt x="1007" y="425"/>
                </a:cubicBezTo>
                <a:cubicBezTo>
                  <a:pt x="1007" y="425"/>
                  <a:pt x="1007" y="425"/>
                  <a:pt x="1007" y="425"/>
                </a:cubicBezTo>
                <a:cubicBezTo>
                  <a:pt x="1023" y="435"/>
                  <a:pt x="1041" y="441"/>
                  <a:pt x="1061" y="441"/>
                </a:cubicBezTo>
                <a:cubicBezTo>
                  <a:pt x="1116" y="441"/>
                  <a:pt x="1161" y="396"/>
                  <a:pt x="1161" y="341"/>
                </a:cubicBezTo>
                <a:cubicBezTo>
                  <a:pt x="1161" y="286"/>
                  <a:pt x="1116" y="241"/>
                  <a:pt x="1061" y="24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4507706" y="1300814"/>
            <a:ext cx="128588" cy="3200400"/>
            <a:chOff x="6010275" y="1583258"/>
            <a:chExt cx="171450" cy="4267200"/>
          </a:xfrm>
          <a:noFill/>
        </p:grpSpPr>
        <p:cxnSp>
          <p:nvCxnSpPr>
            <p:cNvPr id="91" name="直接连接符 90"/>
            <p:cNvCxnSpPr>
              <a:stCxn id="92" idx="3"/>
              <a:endCxn id="96" idx="0"/>
            </p:cNvCxnSpPr>
            <p:nvPr/>
          </p:nvCxnSpPr>
          <p:spPr>
            <a:xfrm>
              <a:off x="6096000" y="1713433"/>
              <a:ext cx="0" cy="407670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 42"/>
            <p:cNvSpPr/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43"/>
            <p:cNvSpPr/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44"/>
            <p:cNvSpPr/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5" name="Freeform 45"/>
            <p:cNvSpPr/>
            <p:nvPr/>
          </p:nvSpPr>
          <p:spPr bwMode="auto">
            <a:xfrm>
              <a:off x="6010275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46"/>
            <p:cNvSpPr/>
            <p:nvPr/>
          </p:nvSpPr>
          <p:spPr bwMode="auto">
            <a:xfrm>
              <a:off x="601027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7" name="Oval 47"/>
          <p:cNvSpPr>
            <a:spLocks noChangeArrowheads="1"/>
          </p:cNvSpPr>
          <p:nvPr/>
        </p:nvSpPr>
        <p:spPr bwMode="auto">
          <a:xfrm>
            <a:off x="2462213" y="1141270"/>
            <a:ext cx="1240631" cy="1238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" name="Oval 48"/>
          <p:cNvSpPr>
            <a:spLocks noChangeArrowheads="1"/>
          </p:cNvSpPr>
          <p:nvPr/>
        </p:nvSpPr>
        <p:spPr bwMode="auto">
          <a:xfrm>
            <a:off x="4406503" y="1594899"/>
            <a:ext cx="330994" cy="3309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Agency FB" panose="020B0503020202020204" pitchFamily="34" charset="0"/>
              </a:rPr>
              <a:t>A</a:t>
            </a:r>
            <a:endParaRPr lang="zh-CN" altLang="en-US" sz="2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2" name="Freeform 54"/>
          <p:cNvSpPr/>
          <p:nvPr/>
        </p:nvSpPr>
        <p:spPr bwMode="auto">
          <a:xfrm>
            <a:off x="4374969" y="2431672"/>
            <a:ext cx="2403872" cy="1410890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556 w 1161"/>
              <a:gd name="T7" fmla="*/ 124 h 682"/>
              <a:gd name="T8" fmla="*/ 556 w 1161"/>
              <a:gd name="T9" fmla="*/ 124 h 682"/>
              <a:gd name="T10" fmla="*/ 313 w 1161"/>
              <a:gd name="T11" fmla="*/ 303 h 682"/>
              <a:gd name="T12" fmla="*/ 154 w 1161"/>
              <a:gd name="T13" fmla="*/ 257 h 682"/>
              <a:gd name="T14" fmla="*/ 154 w 1161"/>
              <a:gd name="T15" fmla="*/ 257 h 682"/>
              <a:gd name="T16" fmla="*/ 100 w 1161"/>
              <a:gd name="T17" fmla="*/ 241 h 682"/>
              <a:gd name="T18" fmla="*/ 0 w 1161"/>
              <a:gd name="T19" fmla="*/ 341 h 682"/>
              <a:gd name="T20" fmla="*/ 100 w 1161"/>
              <a:gd name="T21" fmla="*/ 441 h 682"/>
              <a:gd name="T22" fmla="*/ 154 w 1161"/>
              <a:gd name="T23" fmla="*/ 425 h 682"/>
              <a:gd name="T24" fmla="*/ 154 w 1161"/>
              <a:gd name="T25" fmla="*/ 425 h 682"/>
              <a:gd name="T26" fmla="*/ 313 w 1161"/>
              <a:gd name="T27" fmla="*/ 380 h 682"/>
              <a:gd name="T28" fmla="*/ 556 w 1161"/>
              <a:gd name="T29" fmla="*/ 558 h 682"/>
              <a:gd name="T30" fmla="*/ 556 w 1161"/>
              <a:gd name="T31" fmla="*/ 558 h 682"/>
              <a:gd name="T32" fmla="*/ 819 w 1161"/>
              <a:gd name="T33" fmla="*/ 682 h 682"/>
              <a:gd name="T34" fmla="*/ 1161 w 1161"/>
              <a:gd name="T35" fmla="*/ 341 h 682"/>
              <a:gd name="T36" fmla="*/ 819 w 1161"/>
              <a:gd name="T37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3"/>
                  <a:pt x="313" y="303"/>
                </a:cubicBezTo>
                <a:cubicBezTo>
                  <a:pt x="187" y="303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30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3" name="Oval 55"/>
          <p:cNvSpPr>
            <a:spLocks noChangeArrowheads="1"/>
          </p:cNvSpPr>
          <p:nvPr/>
        </p:nvSpPr>
        <p:spPr bwMode="auto">
          <a:xfrm>
            <a:off x="5451294" y="2518588"/>
            <a:ext cx="1240631" cy="1239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" name="Oval 56"/>
          <p:cNvSpPr>
            <a:spLocks noChangeArrowheads="1"/>
          </p:cNvSpPr>
          <p:nvPr/>
        </p:nvSpPr>
        <p:spPr bwMode="auto">
          <a:xfrm>
            <a:off x="4416640" y="2971025"/>
            <a:ext cx="330994" cy="3333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Agency FB" panose="020B0503020202020204" pitchFamily="34" charset="0"/>
              </a:rPr>
              <a:t>B</a:t>
            </a:r>
            <a:endParaRPr lang="zh-CN" altLang="en-US" sz="21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7" name="TextBox 30"/>
          <p:cNvSpPr txBox="1"/>
          <p:nvPr/>
        </p:nvSpPr>
        <p:spPr>
          <a:xfrm>
            <a:off x="2740699" y="1609510"/>
            <a:ext cx="68365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Box 30"/>
          <p:cNvSpPr txBox="1"/>
          <p:nvPr/>
        </p:nvSpPr>
        <p:spPr>
          <a:xfrm>
            <a:off x="5739936" y="3007503"/>
            <a:ext cx="71735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74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9" grpId="0" animBg="1"/>
      <p:bldP spid="97" grpId="0" animBg="1"/>
      <p:bldP spid="98" grpId="0" animBg="1"/>
      <p:bldP spid="102" grpId="0" animBg="1"/>
      <p:bldP spid="103" grpId="0" animBg="1"/>
      <p:bldP spid="104" grpId="0" animBg="1"/>
      <p:bldP spid="107" grpId="0"/>
      <p:bldP spid="10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1921669" y="2958704"/>
            <a:ext cx="5470264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5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演示完毕，谢谢观看</a:t>
            </a:r>
            <a:endParaRPr lang="zh-CN" altLang="en-US" sz="405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5" name="文本框 9"/>
          <p:cNvSpPr txBox="1">
            <a:spLocks noChangeArrowheads="1"/>
          </p:cNvSpPr>
          <p:nvPr/>
        </p:nvSpPr>
        <p:spPr bwMode="auto">
          <a:xfrm>
            <a:off x="3501526" y="1189498"/>
            <a:ext cx="214095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9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</a:t>
            </a:r>
            <a:r>
              <a:rPr lang="en-US" altLang="zh-CN" sz="495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2019</a:t>
            </a:r>
            <a:endParaRPr lang="zh-CN" altLang="en-US" sz="495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711180" y="812006"/>
            <a:ext cx="1753781" cy="1753791"/>
            <a:chOff x="-318810" y="1105535"/>
            <a:chExt cx="4862555" cy="4862555"/>
          </a:xfrm>
          <a:noFill/>
        </p:grpSpPr>
        <p:sp>
          <p:nvSpPr>
            <p:cNvPr id="7" name="圆角矩形 6"/>
            <p:cNvSpPr/>
            <p:nvPr/>
          </p:nvSpPr>
          <p:spPr>
            <a:xfrm>
              <a:off x="-318810" y="1105535"/>
              <a:ext cx="4862555" cy="4862555"/>
            </a:xfrm>
            <a:prstGeom prst="roundRect">
              <a:avLst>
                <a:gd name="adj" fmla="val 24074"/>
              </a:avLst>
            </a:prstGeom>
            <a:grpFill/>
            <a:ln>
              <a:solidFill>
                <a:srgbClr val="FFFF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rot="1800000">
              <a:off x="-318810" y="1105535"/>
              <a:ext cx="4862555" cy="4862555"/>
            </a:xfrm>
            <a:prstGeom prst="roundRect">
              <a:avLst>
                <a:gd name="adj" fmla="val 24074"/>
              </a:avLst>
            </a:prstGeom>
            <a:grpFill/>
            <a:ln>
              <a:solidFill>
                <a:srgbClr val="FFFF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rot="3600000">
              <a:off x="-318810" y="1105535"/>
              <a:ext cx="4862555" cy="4862555"/>
            </a:xfrm>
            <a:prstGeom prst="roundRect">
              <a:avLst>
                <a:gd name="adj" fmla="val 24074"/>
              </a:avLst>
            </a:prstGeom>
            <a:grpFill/>
            <a:ln>
              <a:solidFill>
                <a:srgbClr val="FFFFF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2025254" y="3864769"/>
            <a:ext cx="1790700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366147" y="3864769"/>
            <a:ext cx="1765697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9"/>
          <p:cNvSpPr txBox="1">
            <a:spLocks noChangeArrowheads="1"/>
          </p:cNvSpPr>
          <p:nvPr/>
        </p:nvSpPr>
        <p:spPr bwMode="auto">
          <a:xfrm>
            <a:off x="3905846" y="3709988"/>
            <a:ext cx="133231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易起游项目开发团队</a:t>
            </a:r>
            <a:endParaRPr lang="en-US" altLang="zh-CN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643" y="1456322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2974" y="1820653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3414712" y="1960960"/>
            <a:ext cx="466367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5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我们是谁</a:t>
            </a:r>
            <a:r>
              <a:rPr lang="zh-CN" altLang="en-US" sz="160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（团队介绍）</a:t>
            </a:r>
            <a:endParaRPr lang="zh-CN" altLang="en-US" sz="16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6" name="文本框 33"/>
          <p:cNvSpPr txBox="1">
            <a:spLocks noChangeArrowheads="1"/>
          </p:cNvSpPr>
          <p:nvPr/>
        </p:nvSpPr>
        <p:spPr bwMode="auto">
          <a:xfrm>
            <a:off x="1640682" y="2016919"/>
            <a:ext cx="13227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5441" y="2631281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35"/>
          <p:cNvSpPr txBox="1">
            <a:spLocks noChangeArrowheads="1"/>
          </p:cNvSpPr>
          <p:nvPr/>
        </p:nvSpPr>
        <p:spPr bwMode="auto">
          <a:xfrm>
            <a:off x="3942160" y="2671762"/>
            <a:ext cx="3718322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Team introduction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2564130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易起游</a:t>
            </a:r>
            <a:r>
              <a:rPr lang="en-US" altLang="zh-CN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</a:t>
            </a:r>
          </a:p>
        </p:txBody>
      </p:sp>
      <p:pic>
        <p:nvPicPr>
          <p:cNvPr id="84" name="Picture 2" descr="D:\360data\重要数据\桌面\168831138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1580" y="1383618"/>
            <a:ext cx="3797877" cy="2532850"/>
          </a:xfrm>
          <a:prstGeom prst="rect">
            <a:avLst/>
          </a:prstGeom>
          <a:noFill/>
          <a:effectLst>
            <a:reflection blurRad="6350" stA="30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20"/>
          <p:cNvSpPr txBox="1"/>
          <p:nvPr/>
        </p:nvSpPr>
        <p:spPr>
          <a:xfrm>
            <a:off x="5089835" y="2173682"/>
            <a:ext cx="3240360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黑体" pitchFamily="2" charset="-122"/>
                <a:ea typeface="华文黑体" pitchFamily="2" charset="-122"/>
                <a:cs typeface="华文黑体" pitchFamily="2" charset="-122"/>
              </a:rPr>
              <a:t>易起游开发团队</a:t>
            </a:r>
            <a:endParaRPr lang="en-US" altLang="zh-CN" sz="1800" dirty="0">
              <a:solidFill>
                <a:schemeClr val="bg1"/>
              </a:solidFill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  <a:p>
            <a:endParaRPr lang="en-US" altLang="zh-CN" sz="750" dirty="0">
              <a:solidFill>
                <a:schemeClr val="bg1"/>
              </a:solidFill>
              <a:latin typeface="华文黑体" pitchFamily="2" charset="-122"/>
              <a:ea typeface="华文黑体" pitchFamily="2" charset="-122"/>
              <a:cs typeface="华文黑体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华文黑体" pitchFamily="2" charset="-122"/>
              </a:rPr>
              <a:t>组长：赵建伟</a:t>
            </a:r>
          </a:p>
          <a:p>
            <a:r>
              <a:rPr lang="zh-CN" altLang="en-US" sz="15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华文黑体" pitchFamily="2" charset="-122"/>
              </a:rPr>
              <a:t>组员：孙艺凡 师玮华 左子健 刘鹏飞 </a:t>
            </a:r>
            <a:r>
              <a:rPr lang="zh-CN" altLang="en-US" sz="15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华文黑体" pitchFamily="2" charset="-122"/>
              </a:rPr>
              <a:t>康祁鑫 </a:t>
            </a:r>
            <a:r>
              <a:rPr lang="zh-CN" altLang="en-US" sz="15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华文黑体" pitchFamily="2" charset="-122"/>
              </a:rPr>
              <a:t>苏浩然</a:t>
            </a:r>
            <a:r>
              <a:rPr lang="zh-CN" altLang="en-US" sz="10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  <a:cs typeface="华文黑体" pitchFamily="2" charset="-122"/>
              </a:rPr>
              <a:t> 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5311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队员分工：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5" name="_effect"/>
          <p:cNvPicPr>
            <a:picLocks noChangeAspect="1" noChangeArrowheads="1"/>
          </p:cNvPicPr>
          <p:nvPr/>
        </p:nvPicPr>
        <p:blipFill>
          <a:blip r:embed="rId2" cstate="screen">
            <a:lum bright="20000"/>
          </a:blip>
          <a:srcRect/>
          <a:stretch>
            <a:fillRect/>
          </a:stretch>
        </p:blipFill>
        <p:spPr bwMode="gray">
          <a:xfrm>
            <a:off x="4323142" y="3699553"/>
            <a:ext cx="2428843" cy="366001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86" name="_color1"/>
          <p:cNvSpPr/>
          <p:nvPr/>
        </p:nvSpPr>
        <p:spPr bwMode="gray">
          <a:xfrm>
            <a:off x="2332263" y="3104075"/>
            <a:ext cx="996570" cy="651691"/>
          </a:xfrm>
          <a:custGeom>
            <a:avLst/>
            <a:gdLst/>
            <a:ahLst/>
            <a:cxnLst>
              <a:cxn ang="0">
                <a:pos x="367" y="174"/>
              </a:cxn>
              <a:cxn ang="0">
                <a:pos x="67" y="0"/>
              </a:cxn>
              <a:cxn ang="0">
                <a:pos x="42" y="36"/>
              </a:cxn>
              <a:cxn ang="0">
                <a:pos x="0" y="39"/>
              </a:cxn>
              <a:cxn ang="0">
                <a:pos x="367" y="252"/>
              </a:cxn>
              <a:cxn ang="0">
                <a:pos x="385" y="214"/>
              </a:cxn>
              <a:cxn ang="0">
                <a:pos x="367" y="174"/>
              </a:cxn>
            </a:cxnLst>
            <a:rect l="0" t="0" r="r" b="b"/>
            <a:pathLst>
              <a:path w="385" h="252">
                <a:moveTo>
                  <a:pt x="367" y="174"/>
                </a:moveTo>
                <a:cubicBezTo>
                  <a:pt x="240" y="169"/>
                  <a:pt x="130" y="101"/>
                  <a:pt x="67" y="0"/>
                </a:cubicBezTo>
                <a:cubicBezTo>
                  <a:pt x="42" y="36"/>
                  <a:pt x="42" y="36"/>
                  <a:pt x="42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76" y="163"/>
                  <a:pt x="212" y="247"/>
                  <a:pt x="367" y="252"/>
                </a:cubicBezTo>
                <a:cubicBezTo>
                  <a:pt x="385" y="214"/>
                  <a:pt x="385" y="214"/>
                  <a:pt x="385" y="214"/>
                </a:cubicBezTo>
                <a:lnTo>
                  <a:pt x="367" y="174"/>
                </a:ln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87" name="_color1"/>
          <p:cNvSpPr/>
          <p:nvPr/>
        </p:nvSpPr>
        <p:spPr bwMode="gray">
          <a:xfrm>
            <a:off x="2322070" y="1394518"/>
            <a:ext cx="952764" cy="644024"/>
          </a:xfrm>
          <a:custGeom>
            <a:avLst/>
            <a:gdLst/>
            <a:ahLst/>
            <a:cxnLst>
              <a:cxn ang="0">
                <a:pos x="68" y="249"/>
              </a:cxn>
              <a:cxn ang="0">
                <a:pos x="368" y="78"/>
              </a:cxn>
              <a:cxn ang="0">
                <a:pos x="350" y="39"/>
              </a:cxn>
              <a:cxn ang="0">
                <a:pos x="368" y="0"/>
              </a:cxn>
              <a:cxn ang="0">
                <a:pos x="0" y="211"/>
              </a:cxn>
              <a:cxn ang="0">
                <a:pos x="25" y="245"/>
              </a:cxn>
              <a:cxn ang="0">
                <a:pos x="68" y="249"/>
              </a:cxn>
            </a:cxnLst>
            <a:rect l="0" t="0" r="r" b="b"/>
            <a:pathLst>
              <a:path w="368" h="249">
                <a:moveTo>
                  <a:pt x="68" y="249"/>
                </a:moveTo>
                <a:cubicBezTo>
                  <a:pt x="132" y="149"/>
                  <a:pt x="242" y="82"/>
                  <a:pt x="368" y="78"/>
                </a:cubicBezTo>
                <a:cubicBezTo>
                  <a:pt x="350" y="39"/>
                  <a:pt x="350" y="39"/>
                  <a:pt x="350" y="39"/>
                </a:cubicBezTo>
                <a:cubicBezTo>
                  <a:pt x="368" y="0"/>
                  <a:pt x="368" y="0"/>
                  <a:pt x="368" y="0"/>
                </a:cubicBezTo>
                <a:cubicBezTo>
                  <a:pt x="212" y="4"/>
                  <a:pt x="77" y="87"/>
                  <a:pt x="0" y="211"/>
                </a:cubicBezTo>
                <a:cubicBezTo>
                  <a:pt x="25" y="245"/>
                  <a:pt x="25" y="245"/>
                  <a:pt x="25" y="245"/>
                </a:cubicBezTo>
                <a:lnTo>
                  <a:pt x="68" y="249"/>
                </a:ln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88" name="_color1"/>
          <p:cNvSpPr/>
          <p:nvPr/>
        </p:nvSpPr>
        <p:spPr bwMode="gray">
          <a:xfrm>
            <a:off x="3289916" y="1395528"/>
            <a:ext cx="995475" cy="653883"/>
          </a:xfrm>
          <a:custGeom>
            <a:avLst/>
            <a:gdLst/>
            <a:ahLst/>
            <a:cxnLst>
              <a:cxn ang="0">
                <a:pos x="19" y="78"/>
              </a:cxn>
              <a:cxn ang="0">
                <a:pos x="318" y="253"/>
              </a:cxn>
              <a:cxn ang="0">
                <a:pos x="343" y="216"/>
              </a:cxn>
              <a:cxn ang="0">
                <a:pos x="385" y="213"/>
              </a:cxn>
              <a:cxn ang="0">
                <a:pos x="18" y="0"/>
              </a:cxn>
              <a:cxn ang="0">
                <a:pos x="0" y="39"/>
              </a:cxn>
              <a:cxn ang="0">
                <a:pos x="19" y="78"/>
              </a:cxn>
            </a:cxnLst>
            <a:rect l="0" t="0" r="r" b="b"/>
            <a:pathLst>
              <a:path w="385" h="253">
                <a:moveTo>
                  <a:pt x="19" y="78"/>
                </a:moveTo>
                <a:cubicBezTo>
                  <a:pt x="145" y="83"/>
                  <a:pt x="255" y="151"/>
                  <a:pt x="318" y="253"/>
                </a:cubicBezTo>
                <a:cubicBezTo>
                  <a:pt x="343" y="216"/>
                  <a:pt x="343" y="216"/>
                  <a:pt x="343" y="216"/>
                </a:cubicBezTo>
                <a:cubicBezTo>
                  <a:pt x="385" y="213"/>
                  <a:pt x="385" y="213"/>
                  <a:pt x="385" y="213"/>
                </a:cubicBezTo>
                <a:cubicBezTo>
                  <a:pt x="309" y="88"/>
                  <a:pt x="173" y="4"/>
                  <a:pt x="18" y="0"/>
                </a:cubicBezTo>
                <a:cubicBezTo>
                  <a:pt x="0" y="39"/>
                  <a:pt x="0" y="39"/>
                  <a:pt x="0" y="39"/>
                </a:cubicBezTo>
                <a:lnTo>
                  <a:pt x="19" y="78"/>
                </a:ln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89" name="_color1"/>
          <p:cNvSpPr/>
          <p:nvPr/>
        </p:nvSpPr>
        <p:spPr bwMode="gray">
          <a:xfrm>
            <a:off x="2131319" y="2024465"/>
            <a:ext cx="315398" cy="1099662"/>
          </a:xfrm>
          <a:custGeom>
            <a:avLst/>
            <a:gdLst/>
            <a:ahLst/>
            <a:cxnLst>
              <a:cxn ang="0">
                <a:pos x="120" y="385"/>
              </a:cxn>
              <a:cxn ang="0">
                <a:pos x="78" y="213"/>
              </a:cxn>
              <a:cxn ang="0">
                <a:pos x="122" y="39"/>
              </a:cxn>
              <a:cxn ang="0">
                <a:pos x="79" y="35"/>
              </a:cxn>
              <a:cxn ang="0">
                <a:pos x="54" y="0"/>
              </a:cxn>
              <a:cxn ang="0">
                <a:pos x="0" y="213"/>
              </a:cxn>
              <a:cxn ang="0">
                <a:pos x="53" y="425"/>
              </a:cxn>
              <a:cxn ang="0">
                <a:pos x="95" y="421"/>
              </a:cxn>
              <a:cxn ang="0">
                <a:pos x="120" y="385"/>
              </a:cxn>
            </a:cxnLst>
            <a:rect l="0" t="0" r="r" b="b"/>
            <a:pathLst>
              <a:path w="122" h="425">
                <a:moveTo>
                  <a:pt x="120" y="385"/>
                </a:moveTo>
                <a:cubicBezTo>
                  <a:pt x="93" y="334"/>
                  <a:pt x="78" y="275"/>
                  <a:pt x="78" y="213"/>
                </a:cubicBezTo>
                <a:cubicBezTo>
                  <a:pt x="78" y="150"/>
                  <a:pt x="94" y="91"/>
                  <a:pt x="122" y="39"/>
                </a:cubicBezTo>
                <a:cubicBezTo>
                  <a:pt x="79" y="35"/>
                  <a:pt x="79" y="35"/>
                  <a:pt x="79" y="35"/>
                </a:cubicBezTo>
                <a:cubicBezTo>
                  <a:pt x="54" y="0"/>
                  <a:pt x="54" y="0"/>
                  <a:pt x="54" y="0"/>
                </a:cubicBezTo>
                <a:cubicBezTo>
                  <a:pt x="19" y="64"/>
                  <a:pt x="0" y="136"/>
                  <a:pt x="0" y="213"/>
                </a:cubicBezTo>
                <a:cubicBezTo>
                  <a:pt x="0" y="290"/>
                  <a:pt x="19" y="362"/>
                  <a:pt x="53" y="425"/>
                </a:cubicBezTo>
                <a:cubicBezTo>
                  <a:pt x="95" y="421"/>
                  <a:pt x="95" y="421"/>
                  <a:pt x="95" y="421"/>
                </a:cubicBezTo>
                <a:lnTo>
                  <a:pt x="120" y="385"/>
                </a:ln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0" name="_color1"/>
          <p:cNvSpPr/>
          <p:nvPr/>
        </p:nvSpPr>
        <p:spPr bwMode="gray">
          <a:xfrm>
            <a:off x="3405333" y="3111740"/>
            <a:ext cx="949480" cy="644024"/>
          </a:xfrm>
          <a:custGeom>
            <a:avLst/>
            <a:gdLst/>
            <a:ahLst/>
            <a:cxnLst>
              <a:cxn ang="0">
                <a:pos x="299" y="0"/>
              </a:cxn>
              <a:cxn ang="0">
                <a:pos x="0" y="171"/>
              </a:cxn>
              <a:cxn ang="0">
                <a:pos x="18" y="211"/>
              </a:cxn>
              <a:cxn ang="0">
                <a:pos x="0" y="249"/>
              </a:cxn>
              <a:cxn ang="0">
                <a:pos x="367" y="39"/>
              </a:cxn>
              <a:cxn ang="0">
                <a:pos x="342" y="4"/>
              </a:cxn>
              <a:cxn ang="0">
                <a:pos x="299" y="0"/>
              </a:cxn>
            </a:cxnLst>
            <a:rect l="0" t="0" r="r" b="b"/>
            <a:pathLst>
              <a:path w="367" h="249">
                <a:moveTo>
                  <a:pt x="299" y="0"/>
                </a:moveTo>
                <a:cubicBezTo>
                  <a:pt x="236" y="100"/>
                  <a:pt x="126" y="167"/>
                  <a:pt x="0" y="171"/>
                </a:cubicBezTo>
                <a:cubicBezTo>
                  <a:pt x="18" y="211"/>
                  <a:pt x="18" y="211"/>
                  <a:pt x="18" y="211"/>
                </a:cubicBezTo>
                <a:cubicBezTo>
                  <a:pt x="0" y="249"/>
                  <a:pt x="0" y="249"/>
                  <a:pt x="0" y="249"/>
                </a:cubicBezTo>
                <a:cubicBezTo>
                  <a:pt x="155" y="245"/>
                  <a:pt x="290" y="162"/>
                  <a:pt x="367" y="39"/>
                </a:cubicBezTo>
                <a:cubicBezTo>
                  <a:pt x="342" y="4"/>
                  <a:pt x="342" y="4"/>
                  <a:pt x="342" y="4"/>
                </a:cubicBezTo>
                <a:lnTo>
                  <a:pt x="299" y="0"/>
                </a:ln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1" name="_color1"/>
          <p:cNvSpPr/>
          <p:nvPr/>
        </p:nvSpPr>
        <p:spPr bwMode="gray">
          <a:xfrm>
            <a:off x="4541862" y="1395304"/>
            <a:ext cx="995474" cy="651691"/>
          </a:xfrm>
          <a:custGeom>
            <a:avLst/>
            <a:gdLst/>
            <a:ahLst/>
            <a:cxnLst>
              <a:cxn ang="0">
                <a:pos x="367" y="0"/>
              </a:cxn>
              <a:cxn ang="0">
                <a:pos x="0" y="213"/>
              </a:cxn>
              <a:cxn ang="0">
                <a:pos x="41" y="216"/>
              </a:cxn>
              <a:cxn ang="0">
                <a:pos x="67" y="252"/>
              </a:cxn>
              <a:cxn ang="0">
                <a:pos x="367" y="78"/>
              </a:cxn>
              <a:cxn ang="0">
                <a:pos x="385" y="40"/>
              </a:cxn>
              <a:cxn ang="0">
                <a:pos x="367" y="0"/>
              </a:cxn>
            </a:cxnLst>
            <a:rect l="0" t="0" r="r" b="b"/>
            <a:pathLst>
              <a:path w="385" h="252">
                <a:moveTo>
                  <a:pt x="367" y="0"/>
                </a:moveTo>
                <a:cubicBezTo>
                  <a:pt x="211" y="4"/>
                  <a:pt x="76" y="88"/>
                  <a:pt x="0" y="213"/>
                </a:cubicBezTo>
                <a:cubicBezTo>
                  <a:pt x="41" y="216"/>
                  <a:pt x="41" y="216"/>
                  <a:pt x="41" y="216"/>
                </a:cubicBezTo>
                <a:cubicBezTo>
                  <a:pt x="67" y="252"/>
                  <a:pt x="67" y="252"/>
                  <a:pt x="67" y="252"/>
                </a:cubicBezTo>
                <a:cubicBezTo>
                  <a:pt x="130" y="151"/>
                  <a:pt x="240" y="82"/>
                  <a:pt x="367" y="78"/>
                </a:cubicBezTo>
                <a:cubicBezTo>
                  <a:pt x="385" y="40"/>
                  <a:pt x="385" y="40"/>
                  <a:pt x="385" y="40"/>
                </a:cubicBezTo>
                <a:lnTo>
                  <a:pt x="367" y="0"/>
                </a:ln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2" name="_color1"/>
          <p:cNvSpPr/>
          <p:nvPr/>
        </p:nvSpPr>
        <p:spPr bwMode="gray">
          <a:xfrm>
            <a:off x="5596790" y="1394515"/>
            <a:ext cx="952765" cy="644025"/>
          </a:xfrm>
          <a:custGeom>
            <a:avLst/>
            <a:gdLst/>
            <a:ahLst/>
            <a:cxnLst>
              <a:cxn ang="0">
                <a:pos x="368" y="211"/>
              </a:cxn>
              <a:cxn ang="0">
                <a:pos x="0" y="0"/>
              </a:cxn>
              <a:cxn ang="0">
                <a:pos x="18" y="40"/>
              </a:cxn>
              <a:cxn ang="0">
                <a:pos x="0" y="78"/>
              </a:cxn>
              <a:cxn ang="0">
                <a:pos x="300" y="249"/>
              </a:cxn>
              <a:cxn ang="0">
                <a:pos x="343" y="245"/>
              </a:cxn>
              <a:cxn ang="0">
                <a:pos x="368" y="211"/>
              </a:cxn>
            </a:cxnLst>
            <a:rect l="0" t="0" r="r" b="b"/>
            <a:pathLst>
              <a:path w="368" h="249">
                <a:moveTo>
                  <a:pt x="368" y="211"/>
                </a:moveTo>
                <a:cubicBezTo>
                  <a:pt x="291" y="87"/>
                  <a:pt x="155" y="4"/>
                  <a:pt x="0" y="0"/>
                </a:cubicBezTo>
                <a:cubicBezTo>
                  <a:pt x="18" y="40"/>
                  <a:pt x="18" y="40"/>
                  <a:pt x="18" y="40"/>
                </a:cubicBezTo>
                <a:cubicBezTo>
                  <a:pt x="0" y="78"/>
                  <a:pt x="0" y="78"/>
                  <a:pt x="0" y="78"/>
                </a:cubicBezTo>
                <a:cubicBezTo>
                  <a:pt x="126" y="82"/>
                  <a:pt x="236" y="149"/>
                  <a:pt x="300" y="249"/>
                </a:cubicBezTo>
                <a:cubicBezTo>
                  <a:pt x="343" y="245"/>
                  <a:pt x="343" y="245"/>
                  <a:pt x="343" y="245"/>
                </a:cubicBezTo>
                <a:lnTo>
                  <a:pt x="368" y="211"/>
                </a:ln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3" name="_color1"/>
          <p:cNvSpPr/>
          <p:nvPr/>
        </p:nvSpPr>
        <p:spPr bwMode="gray">
          <a:xfrm>
            <a:off x="4544275" y="3111740"/>
            <a:ext cx="954955" cy="644024"/>
          </a:xfrm>
          <a:custGeom>
            <a:avLst/>
            <a:gdLst/>
            <a:ahLst/>
            <a:cxnLst>
              <a:cxn ang="0">
                <a:pos x="369" y="171"/>
              </a:cxn>
              <a:cxn ang="0">
                <a:pos x="68" y="0"/>
              </a:cxn>
              <a:cxn ang="0">
                <a:pos x="26" y="4"/>
              </a:cxn>
              <a:cxn ang="0">
                <a:pos x="0" y="39"/>
              </a:cxn>
              <a:cxn ang="0">
                <a:pos x="368" y="249"/>
              </a:cxn>
              <a:cxn ang="0">
                <a:pos x="351" y="211"/>
              </a:cxn>
              <a:cxn ang="0">
                <a:pos x="369" y="171"/>
              </a:cxn>
            </a:cxnLst>
            <a:rect l="0" t="0" r="r" b="b"/>
            <a:pathLst>
              <a:path w="369" h="249">
                <a:moveTo>
                  <a:pt x="369" y="171"/>
                </a:moveTo>
                <a:cubicBezTo>
                  <a:pt x="242" y="167"/>
                  <a:pt x="132" y="100"/>
                  <a:pt x="68" y="0"/>
                </a:cubicBezTo>
                <a:cubicBezTo>
                  <a:pt x="26" y="4"/>
                  <a:pt x="26" y="4"/>
                  <a:pt x="26" y="4"/>
                </a:cubicBezTo>
                <a:cubicBezTo>
                  <a:pt x="0" y="39"/>
                  <a:pt x="0" y="39"/>
                  <a:pt x="0" y="39"/>
                </a:cubicBezTo>
                <a:cubicBezTo>
                  <a:pt x="78" y="162"/>
                  <a:pt x="213" y="245"/>
                  <a:pt x="368" y="249"/>
                </a:cubicBezTo>
                <a:cubicBezTo>
                  <a:pt x="351" y="211"/>
                  <a:pt x="351" y="211"/>
                  <a:pt x="351" y="211"/>
                </a:cubicBezTo>
                <a:lnTo>
                  <a:pt x="369" y="171"/>
                </a:ln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4" name="_color1"/>
          <p:cNvSpPr/>
          <p:nvPr/>
        </p:nvSpPr>
        <p:spPr bwMode="gray">
          <a:xfrm>
            <a:off x="5542790" y="3104075"/>
            <a:ext cx="993285" cy="651691"/>
          </a:xfrm>
          <a:custGeom>
            <a:avLst/>
            <a:gdLst/>
            <a:ahLst/>
            <a:cxnLst>
              <a:cxn ang="0">
                <a:pos x="316" y="0"/>
              </a:cxn>
              <a:cxn ang="0">
                <a:pos x="18" y="174"/>
              </a:cxn>
              <a:cxn ang="0">
                <a:pos x="0" y="214"/>
              </a:cxn>
              <a:cxn ang="0">
                <a:pos x="18" y="252"/>
              </a:cxn>
              <a:cxn ang="0">
                <a:pos x="384" y="39"/>
              </a:cxn>
              <a:cxn ang="0">
                <a:pos x="342" y="36"/>
              </a:cxn>
              <a:cxn ang="0">
                <a:pos x="316" y="0"/>
              </a:cxn>
            </a:cxnLst>
            <a:rect l="0" t="0" r="r" b="b"/>
            <a:pathLst>
              <a:path w="384" h="252">
                <a:moveTo>
                  <a:pt x="316" y="0"/>
                </a:moveTo>
                <a:cubicBezTo>
                  <a:pt x="254" y="101"/>
                  <a:pt x="144" y="169"/>
                  <a:pt x="18" y="174"/>
                </a:cubicBezTo>
                <a:cubicBezTo>
                  <a:pt x="0" y="214"/>
                  <a:pt x="0" y="214"/>
                  <a:pt x="0" y="214"/>
                </a:cubicBezTo>
                <a:cubicBezTo>
                  <a:pt x="18" y="252"/>
                  <a:pt x="18" y="252"/>
                  <a:pt x="18" y="252"/>
                </a:cubicBezTo>
                <a:cubicBezTo>
                  <a:pt x="173" y="247"/>
                  <a:pt x="307" y="163"/>
                  <a:pt x="384" y="39"/>
                </a:cubicBezTo>
                <a:cubicBezTo>
                  <a:pt x="342" y="36"/>
                  <a:pt x="342" y="36"/>
                  <a:pt x="342" y="36"/>
                </a:cubicBezTo>
                <a:lnTo>
                  <a:pt x="316" y="0"/>
                </a:ln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5" name="_color1"/>
          <p:cNvSpPr/>
          <p:nvPr/>
        </p:nvSpPr>
        <p:spPr bwMode="gray">
          <a:xfrm>
            <a:off x="6406774" y="2027748"/>
            <a:ext cx="315398" cy="1096375"/>
          </a:xfrm>
          <a:custGeom>
            <a:avLst/>
            <a:gdLst/>
            <a:ahLst/>
            <a:cxnLst>
              <a:cxn ang="0">
                <a:pos x="69" y="424"/>
              </a:cxn>
              <a:cxn ang="0">
                <a:pos x="122" y="212"/>
              </a:cxn>
              <a:cxn ang="0">
                <a:pos x="68" y="0"/>
              </a:cxn>
              <a:cxn ang="0">
                <a:pos x="43" y="34"/>
              </a:cxn>
              <a:cxn ang="0">
                <a:pos x="0" y="38"/>
              </a:cxn>
              <a:cxn ang="0">
                <a:pos x="44" y="212"/>
              </a:cxn>
              <a:cxn ang="0">
                <a:pos x="2" y="384"/>
              </a:cxn>
              <a:cxn ang="0">
                <a:pos x="27" y="420"/>
              </a:cxn>
              <a:cxn ang="0">
                <a:pos x="69" y="424"/>
              </a:cxn>
            </a:cxnLst>
            <a:rect l="0" t="0" r="r" b="b"/>
            <a:pathLst>
              <a:path w="122" h="424">
                <a:moveTo>
                  <a:pt x="69" y="424"/>
                </a:moveTo>
                <a:cubicBezTo>
                  <a:pt x="103" y="361"/>
                  <a:pt x="122" y="289"/>
                  <a:pt x="122" y="212"/>
                </a:cubicBezTo>
                <a:cubicBezTo>
                  <a:pt x="122" y="135"/>
                  <a:pt x="102" y="63"/>
                  <a:pt x="68" y="0"/>
                </a:cubicBezTo>
                <a:cubicBezTo>
                  <a:pt x="43" y="34"/>
                  <a:pt x="43" y="34"/>
                  <a:pt x="43" y="34"/>
                </a:cubicBezTo>
                <a:cubicBezTo>
                  <a:pt x="0" y="38"/>
                  <a:pt x="0" y="38"/>
                  <a:pt x="0" y="38"/>
                </a:cubicBezTo>
                <a:cubicBezTo>
                  <a:pt x="28" y="90"/>
                  <a:pt x="44" y="149"/>
                  <a:pt x="44" y="212"/>
                </a:cubicBezTo>
                <a:cubicBezTo>
                  <a:pt x="44" y="274"/>
                  <a:pt x="29" y="333"/>
                  <a:pt x="2" y="384"/>
                </a:cubicBezTo>
                <a:cubicBezTo>
                  <a:pt x="27" y="420"/>
                  <a:pt x="27" y="420"/>
                  <a:pt x="27" y="420"/>
                </a:cubicBezTo>
                <a:lnTo>
                  <a:pt x="69" y="424"/>
                </a:ln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6" name="_color1"/>
          <p:cNvSpPr/>
          <p:nvPr/>
        </p:nvSpPr>
        <p:spPr bwMode="gray">
          <a:xfrm>
            <a:off x="4234006" y="2032694"/>
            <a:ext cx="423816" cy="1097469"/>
          </a:xfrm>
          <a:custGeom>
            <a:avLst/>
            <a:gdLst/>
            <a:ahLst/>
            <a:cxnLst>
              <a:cxn ang="0">
                <a:pos x="164" y="385"/>
              </a:cxn>
              <a:cxn ang="0">
                <a:pos x="120" y="210"/>
              </a:cxn>
              <a:cxn ang="0">
                <a:pos x="81" y="28"/>
              </a:cxn>
              <a:cxn ang="0">
                <a:pos x="67" y="0"/>
              </a:cxn>
              <a:cxn ang="0">
                <a:pos x="26" y="3"/>
              </a:cxn>
              <a:cxn ang="0">
                <a:pos x="0" y="40"/>
              </a:cxn>
              <a:cxn ang="0">
                <a:pos x="42" y="210"/>
              </a:cxn>
              <a:cxn ang="0">
                <a:pos x="81" y="393"/>
              </a:cxn>
              <a:cxn ang="0">
                <a:pos x="96" y="424"/>
              </a:cxn>
              <a:cxn ang="0">
                <a:pos x="122" y="389"/>
              </a:cxn>
              <a:cxn ang="0">
                <a:pos x="164" y="385"/>
              </a:cxn>
            </a:cxnLst>
            <a:rect l="0" t="0" r="r" b="b"/>
            <a:pathLst>
              <a:path w="164" h="424">
                <a:moveTo>
                  <a:pt x="164" y="385"/>
                </a:moveTo>
                <a:cubicBezTo>
                  <a:pt x="136" y="333"/>
                  <a:pt x="120" y="274"/>
                  <a:pt x="120" y="210"/>
                </a:cubicBezTo>
                <a:cubicBezTo>
                  <a:pt x="120" y="145"/>
                  <a:pt x="106" y="83"/>
                  <a:pt x="81" y="28"/>
                </a:cubicBezTo>
                <a:cubicBezTo>
                  <a:pt x="77" y="18"/>
                  <a:pt x="72" y="9"/>
                  <a:pt x="67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0" y="40"/>
                  <a:pt x="0" y="40"/>
                  <a:pt x="0" y="40"/>
                </a:cubicBezTo>
                <a:cubicBezTo>
                  <a:pt x="27" y="91"/>
                  <a:pt x="42" y="149"/>
                  <a:pt x="42" y="210"/>
                </a:cubicBezTo>
                <a:cubicBezTo>
                  <a:pt x="42" y="275"/>
                  <a:pt x="56" y="337"/>
                  <a:pt x="81" y="393"/>
                </a:cubicBezTo>
                <a:cubicBezTo>
                  <a:pt x="86" y="404"/>
                  <a:pt x="91" y="414"/>
                  <a:pt x="96" y="424"/>
                </a:cubicBezTo>
                <a:cubicBezTo>
                  <a:pt x="122" y="389"/>
                  <a:pt x="122" y="389"/>
                  <a:pt x="122" y="389"/>
                </a:cubicBezTo>
                <a:lnTo>
                  <a:pt x="164" y="385"/>
                </a:ln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38" tIns="45719" rIns="91438" bIns="45719" numCol="1" rtlCol="0" anchor="ctr" anchorCtr="0" compatLnSpc="1"/>
          <a:lstStyle/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zh-CN" sz="11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97" name="TextBox 64"/>
          <p:cNvSpPr txBox="1"/>
          <p:nvPr/>
        </p:nvSpPr>
        <p:spPr>
          <a:xfrm>
            <a:off x="2199750" y="2336522"/>
            <a:ext cx="1977662" cy="5539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685165"/>
            <a:r>
              <a:rPr lang="en-US" altLang="zh-CN" sz="30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Client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8" name="TextBox 65"/>
          <p:cNvSpPr txBox="1"/>
          <p:nvPr/>
        </p:nvSpPr>
        <p:spPr>
          <a:xfrm>
            <a:off x="4516810" y="2292215"/>
            <a:ext cx="1978812" cy="5539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685165"/>
            <a:r>
              <a:rPr lang="en-US" altLang="zh-CN" sz="30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Server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9" name="Text Box 40"/>
          <p:cNvSpPr txBox="1">
            <a:spLocks noChangeArrowheads="1"/>
          </p:cNvSpPr>
          <p:nvPr/>
        </p:nvSpPr>
        <p:spPr bwMode="gray">
          <a:xfrm>
            <a:off x="688563" y="3974684"/>
            <a:ext cx="2748268" cy="286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defTabSz="685165">
              <a:lnSpc>
                <a:spcPct val="120000"/>
              </a:lnSpc>
              <a:defRPr/>
            </a:pPr>
            <a:r>
              <a:rPr lang="zh-CN" altLang="en-US" sz="105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刘鹏飞，师伟华、苏浩然，康祁鑫</a:t>
            </a:r>
            <a:endParaRPr lang="zh-CN" altLang="en-US" sz="105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Rectangle 11"/>
          <p:cNvSpPr>
            <a:spLocks noChangeArrowheads="1"/>
          </p:cNvSpPr>
          <p:nvPr/>
        </p:nvSpPr>
        <p:spPr bwMode="gray">
          <a:xfrm>
            <a:off x="762583" y="3610997"/>
            <a:ext cx="2268175" cy="3255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defTabSz="685165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层：</a:t>
            </a:r>
            <a:endParaRPr lang="zh-CN" altLang="en-US" sz="135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 Box 40"/>
          <p:cNvSpPr txBox="1">
            <a:spLocks noChangeArrowheads="1"/>
          </p:cNvSpPr>
          <p:nvPr/>
        </p:nvSpPr>
        <p:spPr bwMode="gray">
          <a:xfrm>
            <a:off x="5387175" y="1035531"/>
            <a:ext cx="2729619" cy="269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r" defTabSz="685165">
              <a:lnSpc>
                <a:spcPct val="120000"/>
              </a:lnSpc>
              <a:defRPr/>
            </a:pPr>
            <a:r>
              <a:rPr lang="zh-CN" altLang="en-US" sz="105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赵建伟、孙艺凡、左子健</a:t>
            </a:r>
            <a:endParaRPr lang="zh-CN" altLang="en-US" sz="105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Rectangle 11"/>
          <p:cNvSpPr>
            <a:spLocks noChangeArrowheads="1"/>
          </p:cNvSpPr>
          <p:nvPr/>
        </p:nvSpPr>
        <p:spPr bwMode="gray">
          <a:xfrm>
            <a:off x="5993637" y="3433752"/>
            <a:ext cx="2268175" cy="3255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 defTabSz="685165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135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ext Box 40"/>
          <p:cNvSpPr txBox="1">
            <a:spLocks noChangeArrowheads="1"/>
          </p:cNvSpPr>
          <p:nvPr/>
        </p:nvSpPr>
        <p:spPr bwMode="gray">
          <a:xfrm>
            <a:off x="3755676" y="4325548"/>
            <a:ext cx="2729619" cy="269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r" defTabSz="685165">
              <a:lnSpc>
                <a:spcPct val="120000"/>
              </a:lnSpc>
              <a:defRPr/>
            </a:pPr>
            <a:r>
              <a:rPr lang="zh-CN" altLang="en-US" sz="105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赵建伟、孙艺凡、左子健</a:t>
            </a:r>
            <a:endParaRPr lang="zh-CN" altLang="en-US" sz="105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Rectangle 11"/>
          <p:cNvSpPr>
            <a:spLocks noChangeArrowheads="1"/>
          </p:cNvSpPr>
          <p:nvPr/>
        </p:nvSpPr>
        <p:spPr bwMode="gray">
          <a:xfrm>
            <a:off x="3589140" y="3865135"/>
            <a:ext cx="1531346" cy="3255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 defTabSz="685165">
              <a:lnSpc>
                <a:spcPct val="120000"/>
              </a:lnSpc>
              <a:defRPr/>
            </a:pPr>
            <a:r>
              <a:rPr lang="zh-CN" altLang="en-US" sz="135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业务逻辑层</a:t>
            </a:r>
            <a:endParaRPr lang="zh-CN" altLang="en-US" sz="135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 Box 40"/>
          <p:cNvSpPr txBox="1">
            <a:spLocks noChangeArrowheads="1"/>
          </p:cNvSpPr>
          <p:nvPr/>
        </p:nvSpPr>
        <p:spPr bwMode="gray">
          <a:xfrm>
            <a:off x="5993637" y="3075123"/>
            <a:ext cx="2729619" cy="269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r" defTabSz="685165">
              <a:lnSpc>
                <a:spcPct val="120000"/>
              </a:lnSpc>
              <a:defRPr/>
            </a:pPr>
            <a:r>
              <a:rPr lang="zh-CN" altLang="en-US" sz="105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赵建伟、孙艺凡、左子健</a:t>
            </a:r>
            <a:endParaRPr lang="zh-CN" altLang="en-US" sz="105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Rectangle 11"/>
          <p:cNvSpPr>
            <a:spLocks noChangeArrowheads="1"/>
          </p:cNvSpPr>
          <p:nvPr/>
        </p:nvSpPr>
        <p:spPr bwMode="gray">
          <a:xfrm>
            <a:off x="5496221" y="1396963"/>
            <a:ext cx="2268175" cy="3255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 defTabSz="685165">
              <a:lnSpc>
                <a:spcPct val="120000"/>
              </a:lnSpc>
              <a:defRPr/>
            </a:pPr>
            <a:r>
              <a:rPr lang="zh-CN" altLang="en-US" sz="135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类库支持层</a:t>
            </a:r>
            <a:endParaRPr lang="zh-CN" altLang="en-US" sz="135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Rectangle 11"/>
          <p:cNvSpPr>
            <a:spLocks noChangeArrowheads="1"/>
          </p:cNvSpPr>
          <p:nvPr/>
        </p:nvSpPr>
        <p:spPr bwMode="gray">
          <a:xfrm>
            <a:off x="2771424" y="608645"/>
            <a:ext cx="2268175" cy="3255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 defTabSz="685165">
              <a:lnSpc>
                <a:spcPct val="120000"/>
              </a:lnSpc>
              <a:defRPr/>
            </a:pPr>
            <a:r>
              <a:rPr lang="en-US" altLang="zh-CN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r>
              <a:rPr lang="zh-CN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架构项目</a:t>
            </a:r>
            <a:endParaRPr lang="zh-CN" altLang="en-US" sz="135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9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4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5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80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400"/>
                            </p:stCondLst>
                            <p:childTnLst>
                              <p:par>
                                <p:cTn id="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50"/>
                            </p:stCondLst>
                            <p:childTnLst>
                              <p:par>
                                <p:cTn id="9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 tmFilter="0,0; .5, 1; 1, 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85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600"/>
                            </p:stCondLst>
                            <p:childTnLst>
                              <p:par>
                                <p:cTn id="1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 tmFilter="0,0; .5, 1; 1, 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3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050"/>
                            </p:stCondLst>
                            <p:childTnLst>
                              <p:par>
                                <p:cTn id="1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 tmFilter="0,0; .5, 1; 1, 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8643" y="1456322"/>
            <a:ext cx="2114550" cy="2114550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4293870" y="1626870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空心弧 5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6931517"/>
                <a:gd name="adj2" fmla="val 769583"/>
                <a:gd name="adj3" fmla="val 5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空心弧 6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837630"/>
                <a:gd name="adj2" fmla="val 7591569"/>
                <a:gd name="adj3" fmla="val 3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662719"/>
                <a:gd name="adj2" fmla="val 15581033"/>
                <a:gd name="adj3" fmla="val 3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8236269"/>
                <a:gd name="adj2" fmla="val 12105286"/>
                <a:gd name="adj3" fmla="val 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2974" y="1820653"/>
            <a:ext cx="1385888" cy="1385888"/>
            <a:chOff x="4290060" y="1623060"/>
            <a:chExt cx="4076700" cy="4076700"/>
          </a:xfrm>
          <a:solidFill>
            <a:srgbClr val="FFFFFF">
              <a:alpha val="50196"/>
            </a:srgbClr>
          </a:solidFill>
        </p:grpSpPr>
        <p:sp>
          <p:nvSpPr>
            <p:cNvPr id="11" name="椭圆 10"/>
            <p:cNvSpPr/>
            <p:nvPr/>
          </p:nvSpPr>
          <p:spPr>
            <a:xfrm>
              <a:off x="4293869" y="1626869"/>
              <a:ext cx="4069080" cy="40690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空心弧 11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9790447"/>
                <a:gd name="adj2" fmla="val 5694414"/>
                <a:gd name="adj3" fmla="val 4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12164466"/>
                <a:gd name="adj2" fmla="val 17961330"/>
                <a:gd name="adj3" fmla="val 33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>
              <a:off x="4290060" y="1623060"/>
              <a:ext cx="4076700" cy="4076700"/>
            </a:xfrm>
            <a:prstGeom prst="blockArc">
              <a:avLst>
                <a:gd name="adj1" fmla="val 7061968"/>
                <a:gd name="adj2" fmla="val 10784229"/>
                <a:gd name="adj3" fmla="val 3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文本框 32"/>
          <p:cNvSpPr txBox="1">
            <a:spLocks noChangeArrowheads="1"/>
          </p:cNvSpPr>
          <p:nvPr/>
        </p:nvSpPr>
        <p:spPr bwMode="auto">
          <a:xfrm>
            <a:off x="3414712" y="1960960"/>
            <a:ext cx="466367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405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我们要做什么</a:t>
            </a:r>
            <a:r>
              <a:rPr lang="zh-CN" altLang="en-US" sz="16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（项目介绍）</a:t>
            </a:r>
          </a:p>
        </p:txBody>
      </p:sp>
      <p:sp>
        <p:nvSpPr>
          <p:cNvPr id="16" name="文本框 33"/>
          <p:cNvSpPr txBox="1">
            <a:spLocks noChangeArrowheads="1"/>
          </p:cNvSpPr>
          <p:nvPr/>
        </p:nvSpPr>
        <p:spPr bwMode="auto">
          <a:xfrm>
            <a:off x="1640682" y="2016919"/>
            <a:ext cx="132278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5441" y="2631281"/>
            <a:ext cx="4408884" cy="0"/>
          </a:xfrm>
          <a:prstGeom prst="line">
            <a:avLst/>
          </a:prstGeom>
          <a:ln w="3175">
            <a:solidFill>
              <a:srgbClr val="FFFFFF">
                <a:alpha val="40000"/>
              </a:srgb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35"/>
          <p:cNvSpPr txBox="1">
            <a:spLocks noChangeArrowheads="1"/>
          </p:cNvSpPr>
          <p:nvPr/>
        </p:nvSpPr>
        <p:spPr bwMode="auto">
          <a:xfrm>
            <a:off x="3942160" y="2671762"/>
            <a:ext cx="3718322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sym typeface="+mn-ea"/>
              </a:rPr>
              <a:t>Project introduction</a:t>
            </a:r>
            <a:endParaRPr lang="zh-CN" altLang="en-US" sz="210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12618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94" y="955480"/>
            <a:ext cx="1877879" cy="18778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62775" y="3221138"/>
            <a:ext cx="26600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“易起游”</a:t>
            </a:r>
            <a:endParaRPr lang="en-US" altLang="zh-CN" sz="3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游 戏 平 台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589463" y="170278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“易起游”是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一个综合性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</a:t>
            </a:r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戏资讯平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台。用户可以在该平台购买、下载、讨论、上传和分享游戏和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24561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  <a:cs typeface="宋体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71" y="1609948"/>
            <a:ext cx="1006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009" y="1594073"/>
            <a:ext cx="104457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38830" y="3338111"/>
            <a:ext cx="273218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掌上英雄联盟</a:t>
            </a:r>
            <a:r>
              <a:rPr lang="en-US" altLang="zh-CN" dirty="0" smtClean="0">
                <a:solidFill>
                  <a:schemeClr val="bg1"/>
                </a:solidFill>
              </a:rPr>
              <a:t>APP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zh-CN" altLang="en-US" dirty="0">
                <a:solidFill>
                  <a:schemeClr val="bg1"/>
                </a:solidFill>
              </a:rPr>
              <a:t>腾讯游戏英雄联盟官方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>
                <a:solidFill>
                  <a:schemeClr val="bg1"/>
                </a:solidFill>
              </a:rPr>
              <a:t>，为</a:t>
            </a:r>
            <a:r>
              <a:rPr lang="en-US" altLang="zh-CN" dirty="0">
                <a:solidFill>
                  <a:schemeClr val="bg1"/>
                </a:solidFill>
              </a:rPr>
              <a:t>LOL</a:t>
            </a:r>
            <a:r>
              <a:rPr lang="zh-CN" altLang="en-US" dirty="0">
                <a:solidFill>
                  <a:schemeClr val="bg1"/>
                </a:solidFill>
              </a:rPr>
              <a:t>玩家提供专业的资讯和社交服务。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288096" y="3139806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王者荣耀</a:t>
            </a:r>
            <a:r>
              <a:rPr lang="zh-CN" altLang="en-US" dirty="0" smtClean="0">
                <a:solidFill>
                  <a:schemeClr val="bg1"/>
                </a:solidFill>
              </a:rPr>
              <a:t>助手</a:t>
            </a:r>
            <a:r>
              <a:rPr lang="en-US" altLang="zh-CN" dirty="0" smtClean="0">
                <a:solidFill>
                  <a:schemeClr val="bg1"/>
                </a:solidFill>
              </a:rPr>
              <a:t>APP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zh-CN" altLang="en-US" dirty="0">
                <a:solidFill>
                  <a:schemeClr val="bg1"/>
                </a:solidFill>
              </a:rPr>
              <a:t>腾讯游戏王者荣耀官方指定的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</a:t>
            </a:r>
            <a:r>
              <a:rPr lang="zh-CN" altLang="en-US" dirty="0">
                <a:solidFill>
                  <a:schemeClr val="bg1"/>
                </a:solidFill>
              </a:rPr>
              <a:t>王者玩家提供最专业的资讯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社交</a:t>
            </a:r>
            <a:r>
              <a:rPr lang="zh-CN" altLang="en-US" dirty="0">
                <a:solidFill>
                  <a:schemeClr val="bg1"/>
                </a:solidFill>
              </a:rPr>
              <a:t>和数据应用服务。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 bwMode="auto">
          <a:xfrm>
            <a:off x="409575" y="295276"/>
            <a:ext cx="438150" cy="411956"/>
            <a:chOff x="0" y="0"/>
            <a:chExt cx="648285" cy="609713"/>
          </a:xfrm>
        </p:grpSpPr>
        <p:grpSp>
          <p:nvGrpSpPr>
            <p:cNvPr id="5" name="组合 2"/>
            <p:cNvGrpSpPr/>
            <p:nvPr/>
          </p:nvGrpSpPr>
          <p:grpSpPr bwMode="auto">
            <a:xfrm>
              <a:off x="0" y="0"/>
              <a:ext cx="432385" cy="432385"/>
              <a:chOff x="0" y="0"/>
              <a:chExt cx="4004677" cy="4004677"/>
            </a:xfrm>
          </p:grpSpPr>
          <p:grpSp>
            <p:nvGrpSpPr>
              <p:cNvPr id="58" name="组合 5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79" name="弧形 7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弧形 7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弧形 7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弧形 7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椭圆 5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椭圆 5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椭圆 5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椭圆 5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椭圆 6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椭圆 6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椭圆 6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椭圆 6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椭圆 6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椭圆 6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椭圆 6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椭圆 6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椭圆 6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椭圆 6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椭圆 7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椭圆 7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椭圆 7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椭圆 7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椭圆 7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椭圆 7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 bwMode="auto">
            <a:xfrm>
              <a:off x="215900" y="0"/>
              <a:ext cx="432385" cy="432385"/>
              <a:chOff x="0" y="0"/>
              <a:chExt cx="4004677" cy="4004677"/>
            </a:xfrm>
          </p:grpSpPr>
          <p:grpSp>
            <p:nvGrpSpPr>
              <p:cNvPr id="33" name="组合 30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54" name="弧形 51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弧形 52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弧形 53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弧形 54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椭圆 31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椭圆 32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椭圆 33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椭圆 34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椭圆 35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椭圆 36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椭圆 37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38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椭圆 39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椭圆 40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椭圆 41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椭圆 42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3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椭圆 44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椭圆 45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椭圆 46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椭圆 47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48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椭圆 49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椭圆 50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4"/>
            <p:cNvGrpSpPr/>
            <p:nvPr/>
          </p:nvGrpSpPr>
          <p:grpSpPr bwMode="auto">
            <a:xfrm>
              <a:off x="115763" y="177328"/>
              <a:ext cx="432385" cy="432385"/>
              <a:chOff x="0" y="0"/>
              <a:chExt cx="4004677" cy="4004677"/>
            </a:xfrm>
          </p:grpSpPr>
          <p:grpSp>
            <p:nvGrpSpPr>
              <p:cNvPr id="8" name="组合 5"/>
              <p:cNvGrpSpPr/>
              <p:nvPr/>
            </p:nvGrpSpPr>
            <p:grpSpPr bwMode="auto">
              <a:xfrm>
                <a:off x="190939" y="246027"/>
                <a:ext cx="3606099" cy="3570272"/>
                <a:chOff x="0" y="0"/>
                <a:chExt cx="3606099" cy="3570272"/>
              </a:xfrm>
            </p:grpSpPr>
            <p:sp>
              <p:nvSpPr>
                <p:cNvPr id="29" name="弧形 26"/>
                <p:cNvSpPr/>
                <p:nvPr/>
              </p:nvSpPr>
              <p:spPr bwMode="auto">
                <a:xfrm>
                  <a:off x="0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564000 w 3564000"/>
                    <a:gd name="T3" fmla="*/ 178200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564000 w 3564000"/>
                    <a:gd name="T11" fmla="*/ 178200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766171" y="0"/>
                        <a:pt x="3564000" y="797829"/>
                        <a:pt x="3564000" y="178200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弧形 27"/>
                <p:cNvSpPr/>
                <p:nvPr/>
              </p:nvSpPr>
              <p:spPr bwMode="auto">
                <a:xfrm rot="-7902423">
                  <a:off x="42099" y="0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318391 w 3564000"/>
                    <a:gd name="T3" fmla="*/ 879212 h 3564000"/>
                    <a:gd name="T4" fmla="*/ 3338717 w 3564000"/>
                    <a:gd name="T5" fmla="*/ 2649268 h 3564000"/>
                    <a:gd name="T6" fmla="*/ 1782000 w 3564000"/>
                    <a:gd name="T7" fmla="*/ 1782000 h 3564000"/>
                    <a:gd name="T8" fmla="*/ 1782000 w 3564000"/>
                    <a:gd name="T9" fmla="*/ 0 h 3564000"/>
                    <a:gd name="T10" fmla="*/ 1782000 w 3564000"/>
                    <a:gd name="T11" fmla="*/ 0 h 3564000"/>
                    <a:gd name="T12" fmla="*/ 3318391 w 3564000"/>
                    <a:gd name="T13" fmla="*/ 879212 h 3564000"/>
                    <a:gd name="T14" fmla="*/ 3338717 w 3564000"/>
                    <a:gd name="T15" fmla="*/ 2649268 h 35640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13776" y="0"/>
                        <a:pt x="2998324" y="334512"/>
                        <a:pt x="3318391" y="879212"/>
                      </a:cubicBezTo>
                      <a:cubicBezTo>
                        <a:pt x="3638458" y="1423912"/>
                        <a:pt x="3646192" y="2097362"/>
                        <a:pt x="3338717" y="2649268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弧形 28"/>
                <p:cNvSpPr/>
                <p:nvPr/>
              </p:nvSpPr>
              <p:spPr bwMode="auto">
                <a:xfrm rot="5709083">
                  <a:off x="10350" y="6271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162262 w 3564000"/>
                    <a:gd name="T3" fmla="*/ 654880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162262 w 3564000"/>
                    <a:gd name="T11" fmla="*/ 654880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317073" y="0"/>
                        <a:pt x="2823827" y="240435"/>
                        <a:pt x="3162262" y="654880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弧形 29"/>
                <p:cNvSpPr/>
                <p:nvPr/>
              </p:nvSpPr>
              <p:spPr bwMode="auto">
                <a:xfrm rot="9295065">
                  <a:off x="42098" y="6272"/>
                  <a:ext cx="3564000" cy="3564000"/>
                </a:xfrm>
                <a:custGeom>
                  <a:avLst/>
                  <a:gdLst>
                    <a:gd name="T0" fmla="*/ 1782000 w 3564000"/>
                    <a:gd name="T1" fmla="*/ 0 h 3564000"/>
                    <a:gd name="T2" fmla="*/ 3404808 w 3564000"/>
                    <a:gd name="T3" fmla="*/ 1045781 h 3564000"/>
                    <a:gd name="T4" fmla="*/ 1782000 w 3564000"/>
                    <a:gd name="T5" fmla="*/ 1782000 h 3564000"/>
                    <a:gd name="T6" fmla="*/ 1782000 w 3564000"/>
                    <a:gd name="T7" fmla="*/ 0 h 3564000"/>
                    <a:gd name="T8" fmla="*/ 1782000 w 3564000"/>
                    <a:gd name="T9" fmla="*/ 0 h 3564000"/>
                    <a:gd name="T10" fmla="*/ 3404808 w 3564000"/>
                    <a:gd name="T11" fmla="*/ 1045781 h 356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64000" h="3564000" stroke="0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  <a:lnTo>
                        <a:pt x="1782000" y="1782000"/>
                      </a:lnTo>
                      <a:lnTo>
                        <a:pt x="1782000" y="0"/>
                      </a:lnTo>
                      <a:close/>
                    </a:path>
                    <a:path w="3564000" h="3564000" fill="none">
                      <a:moveTo>
                        <a:pt x="1782000" y="0"/>
                      </a:moveTo>
                      <a:cubicBezTo>
                        <a:pt x="2481268" y="0"/>
                        <a:pt x="3115911" y="408981"/>
                        <a:pt x="3404808" y="1045781"/>
                      </a:cubicBezTo>
                    </a:path>
                  </a:pathLst>
                </a:custGeom>
                <a:noFill/>
                <a:ln w="6350" cap="flat" cmpd="sng">
                  <a:solidFill>
                    <a:schemeClr val="bg1">
                      <a:alpha val="52156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椭圆 6"/>
              <p:cNvSpPr>
                <a:spLocks noChangeArrowheads="1"/>
              </p:cNvSpPr>
              <p:nvPr/>
            </p:nvSpPr>
            <p:spPr bwMode="auto">
              <a:xfrm>
                <a:off x="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椭圆 7"/>
              <p:cNvSpPr>
                <a:spLocks noChangeArrowheads="1"/>
              </p:cNvSpPr>
              <p:nvPr/>
            </p:nvSpPr>
            <p:spPr bwMode="auto">
              <a:xfrm>
                <a:off x="95724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椭圆 8"/>
              <p:cNvSpPr>
                <a:spLocks noChangeArrowheads="1"/>
              </p:cNvSpPr>
              <p:nvPr/>
            </p:nvSpPr>
            <p:spPr bwMode="auto">
              <a:xfrm>
                <a:off x="373525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椭圆 9"/>
              <p:cNvSpPr>
                <a:spLocks noChangeArrowheads="1"/>
              </p:cNvSpPr>
              <p:nvPr/>
            </p:nvSpPr>
            <p:spPr bwMode="auto">
              <a:xfrm>
                <a:off x="806210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0"/>
              <p:cNvSpPr>
                <a:spLocks noChangeArrowheads="1"/>
              </p:cNvSpPr>
              <p:nvPr/>
            </p:nvSpPr>
            <p:spPr bwMode="auto">
              <a:xfrm>
                <a:off x="1351425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1"/>
              <p:cNvSpPr>
                <a:spLocks noChangeArrowheads="1"/>
              </p:cNvSpPr>
              <p:nvPr/>
            </p:nvSpPr>
            <p:spPr bwMode="auto">
              <a:xfrm>
                <a:off x="1955800" y="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椭圆 12"/>
              <p:cNvSpPr>
                <a:spLocks noChangeArrowheads="1"/>
              </p:cNvSpPr>
              <p:nvPr/>
            </p:nvSpPr>
            <p:spPr bwMode="auto">
              <a:xfrm>
                <a:off x="2560176" y="95724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椭圆 13"/>
              <p:cNvSpPr>
                <a:spLocks noChangeArrowheads="1"/>
              </p:cNvSpPr>
              <p:nvPr/>
            </p:nvSpPr>
            <p:spPr bwMode="auto">
              <a:xfrm>
                <a:off x="3105391" y="3735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椭圆 14"/>
              <p:cNvSpPr>
                <a:spLocks noChangeArrowheads="1"/>
              </p:cNvSpPr>
              <p:nvPr/>
            </p:nvSpPr>
            <p:spPr bwMode="auto">
              <a:xfrm>
                <a:off x="3538076" y="80621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椭圆 15"/>
              <p:cNvSpPr>
                <a:spLocks noChangeArrowheads="1"/>
              </p:cNvSpPr>
              <p:nvPr/>
            </p:nvSpPr>
            <p:spPr bwMode="auto">
              <a:xfrm>
                <a:off x="3815876" y="135142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椭圆 16"/>
              <p:cNvSpPr>
                <a:spLocks noChangeArrowheads="1"/>
              </p:cNvSpPr>
              <p:nvPr/>
            </p:nvSpPr>
            <p:spPr bwMode="auto">
              <a:xfrm>
                <a:off x="3911600" y="19558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椭圆 17"/>
              <p:cNvSpPr>
                <a:spLocks noChangeArrowheads="1"/>
              </p:cNvSpPr>
              <p:nvPr/>
            </p:nvSpPr>
            <p:spPr bwMode="auto">
              <a:xfrm>
                <a:off x="3815876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椭圆 18"/>
              <p:cNvSpPr>
                <a:spLocks noChangeArrowheads="1"/>
              </p:cNvSpPr>
              <p:nvPr/>
            </p:nvSpPr>
            <p:spPr bwMode="auto">
              <a:xfrm>
                <a:off x="3538076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椭圆 19"/>
              <p:cNvSpPr>
                <a:spLocks noChangeArrowheads="1"/>
              </p:cNvSpPr>
              <p:nvPr/>
            </p:nvSpPr>
            <p:spPr bwMode="auto">
              <a:xfrm>
                <a:off x="3105391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椭圆 20"/>
              <p:cNvSpPr>
                <a:spLocks noChangeArrowheads="1"/>
              </p:cNvSpPr>
              <p:nvPr/>
            </p:nvSpPr>
            <p:spPr bwMode="auto">
              <a:xfrm>
                <a:off x="2560176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椭圆 21"/>
              <p:cNvSpPr>
                <a:spLocks noChangeArrowheads="1"/>
              </p:cNvSpPr>
              <p:nvPr/>
            </p:nvSpPr>
            <p:spPr bwMode="auto">
              <a:xfrm>
                <a:off x="1955800" y="3911600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椭圆 22"/>
              <p:cNvSpPr>
                <a:spLocks noChangeArrowheads="1"/>
              </p:cNvSpPr>
              <p:nvPr/>
            </p:nvSpPr>
            <p:spPr bwMode="auto">
              <a:xfrm>
                <a:off x="1351425" y="3815876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椭圆 23"/>
              <p:cNvSpPr>
                <a:spLocks noChangeArrowheads="1"/>
              </p:cNvSpPr>
              <p:nvPr/>
            </p:nvSpPr>
            <p:spPr bwMode="auto">
              <a:xfrm>
                <a:off x="806210" y="35380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椭圆 24"/>
              <p:cNvSpPr>
                <a:spLocks noChangeArrowheads="1"/>
              </p:cNvSpPr>
              <p:nvPr/>
            </p:nvSpPr>
            <p:spPr bwMode="auto">
              <a:xfrm>
                <a:off x="373525" y="3105391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椭圆 25"/>
              <p:cNvSpPr>
                <a:spLocks noChangeArrowheads="1"/>
              </p:cNvSpPr>
              <p:nvPr/>
            </p:nvSpPr>
            <p:spPr bwMode="auto">
              <a:xfrm>
                <a:off x="95724" y="2560175"/>
                <a:ext cx="93077" cy="93077"/>
              </a:xfrm>
              <a:prstGeom prst="ellipse">
                <a:avLst/>
              </a:prstGeom>
              <a:solidFill>
                <a:schemeClr val="bg1">
                  <a:alpha val="3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3" name="矩形 80"/>
          <p:cNvSpPr>
            <a:spLocks noChangeArrowheads="1"/>
          </p:cNvSpPr>
          <p:nvPr/>
        </p:nvSpPr>
        <p:spPr bwMode="auto">
          <a:xfrm>
            <a:off x="919162" y="308372"/>
            <a:ext cx="24561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  <a:cs typeface="宋体" charset="-122"/>
            </a:endParaRPr>
          </a:p>
        </p:txBody>
      </p:sp>
      <p:pic>
        <p:nvPicPr>
          <p:cNvPr id="13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85" y="1239685"/>
            <a:ext cx="1104900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矩形 83"/>
          <p:cNvSpPr/>
          <p:nvPr/>
        </p:nvSpPr>
        <p:spPr>
          <a:xfrm>
            <a:off x="49748" y="2876027"/>
            <a:ext cx="3917804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Steam </a:t>
            </a:r>
            <a:r>
              <a:rPr lang="en-US" altLang="zh-CN" sz="1800" dirty="0" smtClean="0">
                <a:solidFill>
                  <a:schemeClr val="bg1"/>
                </a:solidFill>
              </a:rPr>
              <a:t>app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这</a:t>
            </a:r>
            <a:r>
              <a:rPr lang="zh-CN" altLang="en-US" dirty="0">
                <a:solidFill>
                  <a:schemeClr val="bg1"/>
                </a:solidFill>
              </a:rPr>
              <a:t>就是大名鼎鼎国际</a:t>
            </a:r>
            <a:r>
              <a:rPr lang="zh-CN" altLang="en-US" dirty="0">
                <a:solidFill>
                  <a:schemeClr val="bg1"/>
                </a:solidFill>
                <a:hlinkClick r:id="rId3"/>
              </a:rPr>
              <a:t>游戏平台</a:t>
            </a:r>
            <a:r>
              <a:rPr lang="en-US" altLang="zh-CN" dirty="0">
                <a:solidFill>
                  <a:schemeClr val="bg1"/>
                </a:solidFill>
              </a:rPr>
              <a:t>Steam</a:t>
            </a:r>
            <a:r>
              <a:rPr lang="zh-CN" altLang="en-US" dirty="0">
                <a:solidFill>
                  <a:schemeClr val="bg1"/>
                </a:solidFill>
              </a:rPr>
              <a:t>手机</a:t>
            </a:r>
            <a:r>
              <a:rPr lang="zh-CN" altLang="en-US" dirty="0" smtClean="0">
                <a:solidFill>
                  <a:schemeClr val="bg1"/>
                </a:solidFill>
              </a:rPr>
              <a:t>客户端。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8.pic.pc6.com/thumb/up/2016-8/20168231055490971970288639350_600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46" y="0"/>
            <a:ext cx="30194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409575" y="3674382"/>
            <a:ext cx="338370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局限性：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、国外服务器，加载延时很常见；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、游戏界面英文，不利于阅读；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</a:rPr>
              <a:t>、发布的游戏采用外语，攻略也是；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</a:rPr>
              <a:t>、社区</a:t>
            </a:r>
            <a:r>
              <a:rPr lang="en-US" altLang="zh-CN" dirty="0" smtClean="0">
                <a:solidFill>
                  <a:schemeClr val="bg1"/>
                </a:solidFill>
              </a:rPr>
              <a:t>&amp;</a:t>
            </a:r>
            <a:r>
              <a:rPr lang="zh-CN" altLang="en-US" dirty="0" smtClean="0">
                <a:solidFill>
                  <a:schemeClr val="bg1"/>
                </a:solidFill>
              </a:rPr>
              <a:t>论坛评论区，语言混杂；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</a:rPr>
              <a:t>、好友聊天跨度极大，可能是老外。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7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1368</Words>
  <Application>Microsoft Office PowerPoint</Application>
  <PresentationFormat>全屏显示(16:9)</PresentationFormat>
  <Paragraphs>133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方正粗谭黑简体</vt:lpstr>
      <vt:lpstr>方正兰亭超细黑简体</vt:lpstr>
      <vt:lpstr>华文黑体</vt:lpstr>
      <vt:lpstr>华文细黑</vt:lpstr>
      <vt:lpstr>宋体</vt:lpstr>
      <vt:lpstr>微软雅黑</vt:lpstr>
      <vt:lpstr>Agency FB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红色唯美</dc:title>
  <dc:creator>第一PPT</dc:creator>
  <cp:keywords>www.1ppt.com</cp:keywords>
  <cp:lastModifiedBy>MR.ZJW</cp:lastModifiedBy>
  <cp:revision>32</cp:revision>
  <dcterms:created xsi:type="dcterms:W3CDTF">2016-12-17T03:53:00Z</dcterms:created>
  <dcterms:modified xsi:type="dcterms:W3CDTF">2019-11-19T12:52:14Z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2052-11.1.0.8205</vt:lpwstr>
  </property>
</Properties>
</file>